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comments/modernComment_18B_A123928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71" r:id="rId2"/>
    <p:sldMasterId id="2147483696" r:id="rId3"/>
  </p:sldMasterIdLst>
  <p:notesMasterIdLst>
    <p:notesMasterId r:id="rId75"/>
  </p:notesMasterIdLst>
  <p:handoutMasterIdLst>
    <p:handoutMasterId r:id="rId76"/>
  </p:handoutMasterIdLst>
  <p:sldIdLst>
    <p:sldId id="262" r:id="rId4"/>
    <p:sldId id="432" r:id="rId5"/>
    <p:sldId id="433" r:id="rId6"/>
    <p:sldId id="431" r:id="rId7"/>
    <p:sldId id="264" r:id="rId8"/>
    <p:sldId id="427" r:id="rId9"/>
    <p:sldId id="263" r:id="rId10"/>
    <p:sldId id="339" r:id="rId11"/>
    <p:sldId id="390" r:id="rId12"/>
    <p:sldId id="391" r:id="rId13"/>
    <p:sldId id="400" r:id="rId14"/>
    <p:sldId id="401" r:id="rId15"/>
    <p:sldId id="411" r:id="rId16"/>
    <p:sldId id="403" r:id="rId17"/>
    <p:sldId id="404" r:id="rId18"/>
    <p:sldId id="397" r:id="rId19"/>
    <p:sldId id="392" r:id="rId20"/>
    <p:sldId id="412" r:id="rId21"/>
    <p:sldId id="405" r:id="rId22"/>
    <p:sldId id="393" r:id="rId23"/>
    <p:sldId id="394" r:id="rId24"/>
    <p:sldId id="395" r:id="rId25"/>
    <p:sldId id="396" r:id="rId26"/>
    <p:sldId id="328" r:id="rId27"/>
    <p:sldId id="426" r:id="rId28"/>
    <p:sldId id="399" r:id="rId29"/>
    <p:sldId id="429" r:id="rId30"/>
    <p:sldId id="326" r:id="rId31"/>
    <p:sldId id="350" r:id="rId32"/>
    <p:sldId id="351" r:id="rId33"/>
    <p:sldId id="352" r:id="rId34"/>
    <p:sldId id="353" r:id="rId35"/>
    <p:sldId id="354" r:id="rId36"/>
    <p:sldId id="355" r:id="rId37"/>
    <p:sldId id="357" r:id="rId38"/>
    <p:sldId id="381" r:id="rId39"/>
    <p:sldId id="410" r:id="rId40"/>
    <p:sldId id="329" r:id="rId41"/>
    <p:sldId id="382" r:id="rId42"/>
    <p:sldId id="383" r:id="rId43"/>
    <p:sldId id="384" r:id="rId44"/>
    <p:sldId id="385" r:id="rId45"/>
    <p:sldId id="386" r:id="rId46"/>
    <p:sldId id="428" r:id="rId47"/>
    <p:sldId id="388" r:id="rId48"/>
    <p:sldId id="389" r:id="rId49"/>
    <p:sldId id="380" r:id="rId50"/>
    <p:sldId id="423" r:id="rId51"/>
    <p:sldId id="424" r:id="rId52"/>
    <p:sldId id="425" r:id="rId53"/>
    <p:sldId id="330" r:id="rId54"/>
    <p:sldId id="317" r:id="rId55"/>
    <p:sldId id="318" r:id="rId56"/>
    <p:sldId id="319" r:id="rId57"/>
    <p:sldId id="320" r:id="rId58"/>
    <p:sldId id="321" r:id="rId59"/>
    <p:sldId id="285" r:id="rId60"/>
    <p:sldId id="322" r:id="rId61"/>
    <p:sldId id="323" r:id="rId62"/>
    <p:sldId id="371" r:id="rId63"/>
    <p:sldId id="372" r:id="rId64"/>
    <p:sldId id="373" r:id="rId65"/>
    <p:sldId id="374" r:id="rId66"/>
    <p:sldId id="413" r:id="rId67"/>
    <p:sldId id="414" r:id="rId68"/>
    <p:sldId id="415" r:id="rId69"/>
    <p:sldId id="419" r:id="rId70"/>
    <p:sldId id="420" r:id="rId71"/>
    <p:sldId id="421" r:id="rId72"/>
    <p:sldId id="422" r:id="rId73"/>
    <p:sldId id="332" r:id="rId74"/>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52D901-4343-016C-D57D-197C4EFC3C2A}" name="rene.schrinner@tracto.com" initials="re" userId="S::urn:spo:guest#rene.schrinner@tracto.com::" providerId="AD"/>
  <p188:author id="{44F44C58-CD4D-E1AB-7C10-0207863C4DDB}" name="Jörg Himmerich" initials="JH" userId="7d0b7a50329d39a5" providerId="Windows Live"/>
  <p188:author id="{DFD6DFAD-5B36-C8B7-AB53-D35A41B46708}" name="Siebel, Ronald" initials="SR" userId="S::ronald.siebel@tennet.eu::d00c3441-4b91-4bd5-a0f2-4c76d6e35c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53E4A"/>
    <a:srgbClr val="FFFFFF"/>
    <a:srgbClr val="46585B"/>
    <a:srgbClr val="A5A5A5"/>
    <a:srgbClr val="ECECEC"/>
    <a:srgbClr val="E7E6E6"/>
    <a:srgbClr val="E1473A"/>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35" autoAdjust="0"/>
    <p:restoredTop sz="94660"/>
  </p:normalViewPr>
  <p:slideViewPr>
    <p:cSldViewPr snapToGrid="0">
      <p:cViewPr varScale="1">
        <p:scale>
          <a:sx n="100" d="100"/>
          <a:sy n="100" d="100"/>
        </p:scale>
        <p:origin x="278" y="58"/>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omments/modernComment_18B_A1239287.xml><?xml version="1.0" encoding="utf-8"?>
<p188:cmLst xmlns:a="http://schemas.openxmlformats.org/drawingml/2006/main" xmlns:r="http://schemas.openxmlformats.org/officeDocument/2006/relationships" xmlns:p188="http://schemas.microsoft.com/office/powerpoint/2018/8/main">
  <p188:cm id="{D6FE667E-B891-495A-94C3-2EF931743CA7}" authorId="{7052D901-4343-016C-D57D-197C4EFC3C2A}" created="2025-03-22T18:45:15.940">
    <ac:deMkLst xmlns:ac="http://schemas.microsoft.com/office/drawing/2013/main/command">
      <pc:docMk xmlns:pc="http://schemas.microsoft.com/office/powerpoint/2013/main/command"/>
      <pc:sldMk xmlns:pc="http://schemas.microsoft.com/office/powerpoint/2013/main/command" cId="2703463047" sldId="395"/>
      <ac:spMk id="4" creationId="{1ECDD4B1-DD4E-A405-36C5-6A05468B3F6F}"/>
    </ac:deMkLst>
    <p188:txBody>
      <a:bodyPr/>
      <a:lstStyle/>
      <a:p>
        <a:r>
          <a:rPr lang="en-US"/>
          <a:t>aus meiner Sicht kann manmir dem Mudmotor immer weiter bohren als mit Doppelgestänge bei gleichen Bedingungen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58AE9DE-6109-4947-9209-5B7C37884A36}"/>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5C38C24-BF3C-44CA-A1C6-4F081A5FC59E}"/>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47963A7-84D1-4FFC-BDF2-509510134284}" type="datetimeFigureOut">
              <a:rPr lang="de-DE" smtClean="0"/>
              <a:t>17.06.2025</a:t>
            </a:fld>
            <a:endParaRPr lang="de-DE"/>
          </a:p>
        </p:txBody>
      </p:sp>
      <p:sp>
        <p:nvSpPr>
          <p:cNvPr id="4" name="Fußzeilenplatzhalter 3">
            <a:extLst>
              <a:ext uri="{FF2B5EF4-FFF2-40B4-BE49-F238E27FC236}">
                <a16:creationId xmlns:a16="http://schemas.microsoft.com/office/drawing/2014/main" id="{60EB2906-1C49-45E4-B6A6-6176848FC950}"/>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70748039-B361-4ED6-A55A-378CBA35AE70}"/>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7F5E502-7A2C-4758-A0AB-8A6625ED1C34}" type="slidenum">
              <a:rPr lang="de-DE" smtClean="0"/>
              <a:t>‹Nr.›</a:t>
            </a:fld>
            <a:endParaRPr lang="de-DE"/>
          </a:p>
        </p:txBody>
      </p:sp>
    </p:spTree>
    <p:extLst>
      <p:ext uri="{BB962C8B-B14F-4D97-AF65-F5344CB8AC3E}">
        <p14:creationId xmlns:p14="http://schemas.microsoft.com/office/powerpoint/2010/main" val="115613083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6T10:10:01.572"/>
    </inkml:context>
    <inkml:brush xml:id="br0">
      <inkml:brushProperty name="width" value="0.2" units="cm"/>
      <inkml:brushProperty name="height" value="0.2" units="cm"/>
      <inkml:brushProperty name="color" value="#E71224"/>
    </inkml:brush>
  </inkml:definitions>
  <inkml:trace contextRef="#ctx0" brushRef="#br0">0 75 24542,'5583'-75'0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1247B25-0756-4652-8637-311E62FAEA3A}" type="datetimeFigureOut">
              <a:rPr lang="de-DE" smtClean="0"/>
              <a:t>17.06.2025</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F18C041-3080-42D9-8586-7B5F08BA2763}" type="slidenum">
              <a:rPr lang="de-DE" smtClean="0"/>
              <a:t>‹Nr.›</a:t>
            </a:fld>
            <a:endParaRPr lang="de-DE"/>
          </a:p>
        </p:txBody>
      </p:sp>
    </p:spTree>
    <p:extLst>
      <p:ext uri="{BB962C8B-B14F-4D97-AF65-F5344CB8AC3E}">
        <p14:creationId xmlns:p14="http://schemas.microsoft.com/office/powerpoint/2010/main" val="132364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18C041-3080-42D9-8586-7B5F08BA2763}" type="slidenum">
              <a:rPr lang="de-DE" smtClean="0"/>
              <a:t>5</a:t>
            </a:fld>
            <a:endParaRPr lang="de-DE"/>
          </a:p>
        </p:txBody>
      </p:sp>
    </p:spTree>
    <p:extLst>
      <p:ext uri="{BB962C8B-B14F-4D97-AF65-F5344CB8AC3E}">
        <p14:creationId xmlns:p14="http://schemas.microsoft.com/office/powerpoint/2010/main" val="2281149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18C041-3080-42D9-8586-7B5F08BA2763}" type="slidenum">
              <a:rPr lang="de-DE" smtClean="0"/>
              <a:t>6</a:t>
            </a:fld>
            <a:endParaRPr lang="de-DE"/>
          </a:p>
        </p:txBody>
      </p:sp>
    </p:spTree>
    <p:extLst>
      <p:ext uri="{BB962C8B-B14F-4D97-AF65-F5344CB8AC3E}">
        <p14:creationId xmlns:p14="http://schemas.microsoft.com/office/powerpoint/2010/main" val="2294796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18C041-3080-42D9-8586-7B5F08BA2763}" type="slidenum">
              <a:rPr lang="de-DE" smtClean="0"/>
              <a:t>7</a:t>
            </a:fld>
            <a:endParaRPr lang="de-DE"/>
          </a:p>
        </p:txBody>
      </p:sp>
    </p:spTree>
    <p:extLst>
      <p:ext uri="{BB962C8B-B14F-4D97-AF65-F5344CB8AC3E}">
        <p14:creationId xmlns:p14="http://schemas.microsoft.com/office/powerpoint/2010/main" val="424272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de-DE"/>
              <a:t>Title</a:t>
            </a:r>
          </a:p>
        </p:txBody>
      </p:sp>
      <p:sp>
        <p:nvSpPr>
          <p:cNvPr id="3" name="Untertitel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Event, </a:t>
            </a:r>
            <a:r>
              <a:rPr lang="de-DE" err="1"/>
              <a:t>Author</a:t>
            </a:r>
            <a:r>
              <a:rPr lang="de-DE"/>
              <a:t>, Company, Place, Date</a:t>
            </a:r>
          </a:p>
        </p:txBody>
      </p:sp>
    </p:spTree>
    <p:extLst>
      <p:ext uri="{BB962C8B-B14F-4D97-AF65-F5344CB8AC3E}">
        <p14:creationId xmlns:p14="http://schemas.microsoft.com/office/powerpoint/2010/main" val="6088741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987424"/>
            <a:ext cx="3932237" cy="1069975"/>
          </a:xfrm>
        </p:spPr>
        <p:txBody>
          <a:bodyPr anchor="b"/>
          <a:lstStyle>
            <a:lvl1pPr>
              <a:defRPr sz="3200"/>
            </a:lvl1pPr>
          </a:lstStyle>
          <a:p>
            <a:r>
              <a:rPr lang="de-DE"/>
              <a:t>Titelmasterformat</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Tree>
    <p:extLst>
      <p:ext uri="{BB962C8B-B14F-4D97-AF65-F5344CB8AC3E}">
        <p14:creationId xmlns:p14="http://schemas.microsoft.com/office/powerpoint/2010/main" val="4152251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11F6F9-31D2-34EC-78DD-4855A6B4191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nl-NL"/>
          </a:p>
        </p:txBody>
      </p:sp>
      <p:sp>
        <p:nvSpPr>
          <p:cNvPr id="3" name="Untertitel 2">
            <a:extLst>
              <a:ext uri="{FF2B5EF4-FFF2-40B4-BE49-F238E27FC236}">
                <a16:creationId xmlns:a16="http://schemas.microsoft.com/office/drawing/2014/main" id="{A5BF48F7-B996-911E-8C95-DFDF617673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nl-NL"/>
          </a:p>
        </p:txBody>
      </p:sp>
      <p:sp>
        <p:nvSpPr>
          <p:cNvPr id="4" name="Datumsplatzhalter 3">
            <a:extLst>
              <a:ext uri="{FF2B5EF4-FFF2-40B4-BE49-F238E27FC236}">
                <a16:creationId xmlns:a16="http://schemas.microsoft.com/office/drawing/2014/main" id="{E85CB74C-54A7-E083-A854-C4C604E3BF39}"/>
              </a:ext>
            </a:extLst>
          </p:cNvPr>
          <p:cNvSpPr>
            <a:spLocks noGrp="1"/>
          </p:cNvSpPr>
          <p:nvPr>
            <p:ph type="dt" sz="half" idx="10"/>
          </p:nvPr>
        </p:nvSpPr>
        <p:spPr/>
        <p:txBody>
          <a:bodyPr/>
          <a:lstStyle/>
          <a:p>
            <a:fld id="{E00E413C-D950-49D9-A283-994383CDE8D2}" type="datetimeFigureOut">
              <a:rPr lang="nl-NL" smtClean="0"/>
              <a:t>17-6-2025</a:t>
            </a:fld>
            <a:endParaRPr lang="nl-NL"/>
          </a:p>
        </p:txBody>
      </p:sp>
      <p:sp>
        <p:nvSpPr>
          <p:cNvPr id="5" name="Fußzeilenplatzhalter 4">
            <a:extLst>
              <a:ext uri="{FF2B5EF4-FFF2-40B4-BE49-F238E27FC236}">
                <a16:creationId xmlns:a16="http://schemas.microsoft.com/office/drawing/2014/main" id="{B3C7A01B-F3A3-34E2-EF23-502D13B647C1}"/>
              </a:ext>
            </a:extLst>
          </p:cNvPr>
          <p:cNvSpPr>
            <a:spLocks noGrp="1"/>
          </p:cNvSpPr>
          <p:nvPr>
            <p:ph type="ftr" sz="quarter" idx="11"/>
          </p:nvPr>
        </p:nvSpPr>
        <p:spPr/>
        <p:txBody>
          <a:bodyPr/>
          <a:lstStyle/>
          <a:p>
            <a:endParaRPr lang="nl-NL"/>
          </a:p>
        </p:txBody>
      </p:sp>
      <p:sp>
        <p:nvSpPr>
          <p:cNvPr id="6" name="Foliennummernplatzhalter 5">
            <a:extLst>
              <a:ext uri="{FF2B5EF4-FFF2-40B4-BE49-F238E27FC236}">
                <a16:creationId xmlns:a16="http://schemas.microsoft.com/office/drawing/2014/main" id="{EFCC61F9-9624-5B84-8784-00C3037F197B}"/>
              </a:ext>
            </a:extLst>
          </p:cNvPr>
          <p:cNvSpPr>
            <a:spLocks noGrp="1"/>
          </p:cNvSpPr>
          <p:nvPr>
            <p:ph type="sldNum" sz="quarter" idx="12"/>
          </p:nvPr>
        </p:nvSpPr>
        <p:spPr/>
        <p:txBody>
          <a:bodyPr/>
          <a:lstStyle/>
          <a:p>
            <a:fld id="{36056CB6-F8C1-46E9-B250-17BFA4867DD6}" type="slidenum">
              <a:rPr lang="nl-NL" smtClean="0"/>
              <a:t>‹Nr.›</a:t>
            </a:fld>
            <a:endParaRPr lang="nl-NL"/>
          </a:p>
        </p:txBody>
      </p:sp>
    </p:spTree>
    <p:extLst>
      <p:ext uri="{BB962C8B-B14F-4D97-AF65-F5344CB8AC3E}">
        <p14:creationId xmlns:p14="http://schemas.microsoft.com/office/powerpoint/2010/main" val="402226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C8E688-4A35-4A4E-B1D4-96978CC5960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B7ED318-9673-467A-9C27-789A5B7533F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38186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A904E-DEB2-46B3-B852-5B42EAFA3B5C}"/>
              </a:ext>
            </a:extLst>
          </p:cNvPr>
          <p:cNvSpPr>
            <a:spLocks noGrp="1"/>
          </p:cNvSpPr>
          <p:nvPr>
            <p:ph type="ctrTitle" hasCustomPrompt="1"/>
          </p:nvPr>
        </p:nvSpPr>
        <p:spPr>
          <a:xfrm>
            <a:off x="3160295" y="2671011"/>
            <a:ext cx="8702842" cy="1520742"/>
          </a:xfrm>
          <a:prstGeom prst="rect">
            <a:avLst/>
          </a:prstGeom>
        </p:spPr>
        <p:txBody>
          <a:bodyPr anchor="b"/>
          <a:lstStyle>
            <a:lvl1pPr algn="ctr">
              <a:defRPr sz="6000">
                <a:solidFill>
                  <a:schemeClr val="tx1"/>
                </a:solidFill>
              </a:defRPr>
            </a:lvl1pPr>
          </a:lstStyle>
          <a:p>
            <a:r>
              <a:rPr lang="de-DE"/>
              <a:t>Chapter 1</a:t>
            </a:r>
          </a:p>
        </p:txBody>
      </p:sp>
      <p:sp>
        <p:nvSpPr>
          <p:cNvPr id="3" name="Untertitel 2">
            <a:extLst>
              <a:ext uri="{FF2B5EF4-FFF2-40B4-BE49-F238E27FC236}">
                <a16:creationId xmlns:a16="http://schemas.microsoft.com/office/drawing/2014/main" id="{82C2C92D-8901-4E09-AD5D-548F8C5401D1}"/>
              </a:ext>
            </a:extLst>
          </p:cNvPr>
          <p:cNvSpPr>
            <a:spLocks noGrp="1"/>
          </p:cNvSpPr>
          <p:nvPr>
            <p:ph type="subTitle" idx="1" hasCustomPrompt="1"/>
          </p:nvPr>
        </p:nvSpPr>
        <p:spPr>
          <a:xfrm>
            <a:off x="3160295" y="4267786"/>
            <a:ext cx="8702842"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Sub-</a:t>
            </a:r>
            <a:r>
              <a:rPr lang="de-DE" err="1"/>
              <a:t>chapter</a:t>
            </a:r>
            <a:endParaRPr lang="de-DE"/>
          </a:p>
        </p:txBody>
      </p:sp>
    </p:spTree>
    <p:extLst>
      <p:ext uri="{BB962C8B-B14F-4D97-AF65-F5344CB8AC3E}">
        <p14:creationId xmlns:p14="http://schemas.microsoft.com/office/powerpoint/2010/main" val="2279860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6875B2-2740-47CF-85CC-4D63E7CC8269}"/>
              </a:ext>
            </a:extLst>
          </p:cNvPr>
          <p:cNvSpPr>
            <a:spLocks noGrp="1"/>
          </p:cNvSpPr>
          <p:nvPr>
            <p:ph type="title"/>
          </p:nvPr>
        </p:nvSpPr>
        <p:spPr>
          <a:xfrm>
            <a:off x="3168315" y="410368"/>
            <a:ext cx="8678779"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F2C4FEC7-7293-44E9-9B04-94D13F4888E9}"/>
              </a:ext>
            </a:extLst>
          </p:cNvPr>
          <p:cNvSpPr>
            <a:spLocks noGrp="1"/>
          </p:cNvSpPr>
          <p:nvPr>
            <p:ph idx="1"/>
          </p:nvPr>
        </p:nvSpPr>
        <p:spPr>
          <a:xfrm>
            <a:off x="3168315" y="1825625"/>
            <a:ext cx="8678779"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686077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C5D381-2683-43B9-9E5C-5AA081FCFBBC}"/>
              </a:ext>
            </a:extLst>
          </p:cNvPr>
          <p:cNvSpPr>
            <a:spLocks noGrp="1"/>
          </p:cNvSpPr>
          <p:nvPr>
            <p:ph type="title"/>
          </p:nvPr>
        </p:nvSpPr>
        <p:spPr>
          <a:xfrm>
            <a:off x="3168316" y="1709738"/>
            <a:ext cx="86868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de-DE"/>
              <a:t>Mastertitelformat bearbeiten</a:t>
            </a:r>
          </a:p>
        </p:txBody>
      </p:sp>
      <p:sp>
        <p:nvSpPr>
          <p:cNvPr id="3" name="Textplatzhalter 2">
            <a:extLst>
              <a:ext uri="{FF2B5EF4-FFF2-40B4-BE49-F238E27FC236}">
                <a16:creationId xmlns:a16="http://schemas.microsoft.com/office/drawing/2014/main" id="{11388DC9-102C-4531-A81A-B8CEE5F0F253}"/>
              </a:ext>
            </a:extLst>
          </p:cNvPr>
          <p:cNvSpPr>
            <a:spLocks noGrp="1"/>
          </p:cNvSpPr>
          <p:nvPr>
            <p:ph type="body" idx="1"/>
          </p:nvPr>
        </p:nvSpPr>
        <p:spPr>
          <a:xfrm>
            <a:off x="3168316" y="4589463"/>
            <a:ext cx="86868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1878333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94EA65-DE66-4222-AC68-AB63620B48F9}"/>
              </a:ext>
            </a:extLst>
          </p:cNvPr>
          <p:cNvSpPr>
            <a:spLocks noGrp="1"/>
          </p:cNvSpPr>
          <p:nvPr>
            <p:ph type="title"/>
          </p:nvPr>
        </p:nvSpPr>
        <p:spPr>
          <a:xfrm>
            <a:off x="3176337" y="457434"/>
            <a:ext cx="8678779"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91387E22-6C78-4C61-ABCC-D59CD54A94C7}"/>
              </a:ext>
            </a:extLst>
          </p:cNvPr>
          <p:cNvSpPr>
            <a:spLocks noGrp="1"/>
          </p:cNvSpPr>
          <p:nvPr>
            <p:ph sz="half" idx="1"/>
          </p:nvPr>
        </p:nvSpPr>
        <p:spPr>
          <a:xfrm>
            <a:off x="3176337" y="1825625"/>
            <a:ext cx="4462263"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07330CE-960A-450E-A61D-91EAE3ED5221}"/>
              </a:ext>
            </a:extLst>
          </p:cNvPr>
          <p:cNvSpPr>
            <a:spLocks noGrp="1"/>
          </p:cNvSpPr>
          <p:nvPr>
            <p:ph sz="half" idx="2"/>
          </p:nvPr>
        </p:nvSpPr>
        <p:spPr>
          <a:xfrm>
            <a:off x="7753800" y="1825625"/>
            <a:ext cx="4101316"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28172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E4E855-0D6E-4502-9973-78E0EF372D3E}"/>
              </a:ext>
            </a:extLst>
          </p:cNvPr>
          <p:cNvSpPr>
            <a:spLocks noGrp="1"/>
          </p:cNvSpPr>
          <p:nvPr>
            <p:ph type="title"/>
          </p:nvPr>
        </p:nvSpPr>
        <p:spPr>
          <a:xfrm>
            <a:off x="3176337" y="365125"/>
            <a:ext cx="8686799"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64503B48-34A7-4890-A51B-F98C7A6CB369}"/>
              </a:ext>
            </a:extLst>
          </p:cNvPr>
          <p:cNvSpPr>
            <a:spLocks noGrp="1"/>
          </p:cNvSpPr>
          <p:nvPr>
            <p:ph type="body" idx="1"/>
          </p:nvPr>
        </p:nvSpPr>
        <p:spPr>
          <a:xfrm>
            <a:off x="3176337" y="1771776"/>
            <a:ext cx="4462263"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DA8B447-9DBB-4307-B9F2-F69A11AAB32D}"/>
              </a:ext>
            </a:extLst>
          </p:cNvPr>
          <p:cNvSpPr>
            <a:spLocks noGrp="1"/>
          </p:cNvSpPr>
          <p:nvPr>
            <p:ph sz="half" idx="2"/>
          </p:nvPr>
        </p:nvSpPr>
        <p:spPr>
          <a:xfrm>
            <a:off x="3176337" y="2595688"/>
            <a:ext cx="4462263"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68774CA-CFD7-4783-8363-5DCEF825CF32}"/>
              </a:ext>
            </a:extLst>
          </p:cNvPr>
          <p:cNvSpPr>
            <a:spLocks noGrp="1"/>
          </p:cNvSpPr>
          <p:nvPr>
            <p:ph type="body" sz="quarter" idx="3"/>
          </p:nvPr>
        </p:nvSpPr>
        <p:spPr>
          <a:xfrm>
            <a:off x="7752213" y="1771776"/>
            <a:ext cx="4110923"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839D811-920C-4621-ABA1-6438A4E489F6}"/>
              </a:ext>
            </a:extLst>
          </p:cNvPr>
          <p:cNvSpPr>
            <a:spLocks noGrp="1"/>
          </p:cNvSpPr>
          <p:nvPr>
            <p:ph sz="quarter" idx="4"/>
          </p:nvPr>
        </p:nvSpPr>
        <p:spPr>
          <a:xfrm>
            <a:off x="7752213" y="2595688"/>
            <a:ext cx="4110923"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13023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CDAD9-028F-4BFB-BEFC-E6BBBB48F78D}"/>
              </a:ext>
            </a:extLst>
          </p:cNvPr>
          <p:cNvSpPr>
            <a:spLocks noGrp="1"/>
          </p:cNvSpPr>
          <p:nvPr>
            <p:ph type="title"/>
          </p:nvPr>
        </p:nvSpPr>
        <p:spPr>
          <a:xfrm>
            <a:off x="3168317" y="1160530"/>
            <a:ext cx="8678778" cy="1325563"/>
          </a:xfrm>
          <a:prstGeom prst="rect">
            <a:avLst/>
          </a:prstGeom>
        </p:spPr>
        <p:txBody>
          <a:bodyPr/>
          <a:lstStyle/>
          <a:p>
            <a:r>
              <a:rPr lang="de-DE"/>
              <a:t>Mastertitelformat bearbeiten</a:t>
            </a:r>
          </a:p>
        </p:txBody>
      </p:sp>
    </p:spTree>
    <p:extLst>
      <p:ext uri="{BB962C8B-B14F-4D97-AF65-F5344CB8AC3E}">
        <p14:creationId xmlns:p14="http://schemas.microsoft.com/office/powerpoint/2010/main" val="578378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433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hasCustomPrompt="1"/>
          </p:nvPr>
        </p:nvSpPr>
        <p:spPr/>
        <p:txBody>
          <a:bodyPr/>
          <a:lstStyle>
            <a:lvl1pPr>
              <a:defRPr/>
            </a:lvl1pPr>
          </a:lstStyle>
          <a:p>
            <a:pPr lvl="0"/>
            <a:r>
              <a:rPr lang="de-DE"/>
              <a:t>Text</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55413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ECC8988-FDED-441F-8CF5-F967728F3977}"/>
              </a:ext>
            </a:extLst>
          </p:cNvPr>
          <p:cNvSpPr>
            <a:spLocks noGrp="1"/>
          </p:cNvSpPr>
          <p:nvPr>
            <p:ph idx="1"/>
          </p:nvPr>
        </p:nvSpPr>
        <p:spPr>
          <a:xfrm>
            <a:off x="3168315" y="987425"/>
            <a:ext cx="8678779" cy="4873625"/>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19364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B5D04-0D95-4854-A1D3-F705D26E8408}"/>
              </a:ext>
            </a:extLst>
          </p:cNvPr>
          <p:cNvSpPr>
            <a:spLocks noGrp="1"/>
          </p:cNvSpPr>
          <p:nvPr>
            <p:ph type="title"/>
          </p:nvPr>
        </p:nvSpPr>
        <p:spPr>
          <a:xfrm>
            <a:off x="3160295" y="987425"/>
            <a:ext cx="4178467" cy="989765"/>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de-DE"/>
              <a:t>Mastertitelformat bearbeiten</a:t>
            </a:r>
          </a:p>
        </p:txBody>
      </p:sp>
      <p:sp>
        <p:nvSpPr>
          <p:cNvPr id="3" name="Bildplatzhalter 2">
            <a:extLst>
              <a:ext uri="{FF2B5EF4-FFF2-40B4-BE49-F238E27FC236}">
                <a16:creationId xmlns:a16="http://schemas.microsoft.com/office/drawing/2014/main" id="{E96924C6-0770-42E7-BB44-F16FFF3C5ADE}"/>
              </a:ext>
            </a:extLst>
          </p:cNvPr>
          <p:cNvSpPr>
            <a:spLocks noGrp="1"/>
          </p:cNvSpPr>
          <p:nvPr>
            <p:ph type="pic" idx="1"/>
          </p:nvPr>
        </p:nvSpPr>
        <p:spPr>
          <a:xfrm>
            <a:off x="7419976" y="987425"/>
            <a:ext cx="4435140" cy="4873625"/>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70BFB58-3076-4050-852C-F2C0F03AD2EC}"/>
              </a:ext>
            </a:extLst>
          </p:cNvPr>
          <p:cNvSpPr>
            <a:spLocks noGrp="1"/>
          </p:cNvSpPr>
          <p:nvPr>
            <p:ph type="body" sz="half" idx="2"/>
          </p:nvPr>
        </p:nvSpPr>
        <p:spPr>
          <a:xfrm>
            <a:off x="3160295" y="2057400"/>
            <a:ext cx="4178467" cy="3811588"/>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4097102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17E855-356F-469D-9FE8-4011A9758223}"/>
              </a:ext>
            </a:extLst>
          </p:cNvPr>
          <p:cNvSpPr>
            <a:spLocks noGrp="1"/>
          </p:cNvSpPr>
          <p:nvPr>
            <p:ph type="title"/>
          </p:nvPr>
        </p:nvSpPr>
        <p:spPr>
          <a:xfrm>
            <a:off x="3168315" y="410368"/>
            <a:ext cx="8694821"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a:t>Mastertitelformat bearbeiten</a:t>
            </a:r>
          </a:p>
        </p:txBody>
      </p:sp>
      <p:sp>
        <p:nvSpPr>
          <p:cNvPr id="3" name="Vertikaler Textplatzhalter 2">
            <a:extLst>
              <a:ext uri="{FF2B5EF4-FFF2-40B4-BE49-F238E27FC236}">
                <a16:creationId xmlns:a16="http://schemas.microsoft.com/office/drawing/2014/main" id="{D817875A-8F08-4C2E-9178-5391ADD4DB2D}"/>
              </a:ext>
            </a:extLst>
          </p:cNvPr>
          <p:cNvSpPr>
            <a:spLocks noGrp="1"/>
          </p:cNvSpPr>
          <p:nvPr>
            <p:ph type="body" orient="vert" idx="1"/>
          </p:nvPr>
        </p:nvSpPr>
        <p:spPr>
          <a:xfrm>
            <a:off x="3168315" y="1825625"/>
            <a:ext cx="8694821" cy="4351338"/>
          </a:xfrm>
          <a:prstGeom prst="rect">
            <a:avLst/>
          </a:prstGeo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71873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E61E3AA-70E7-4548-9182-40F3231DE11E}"/>
              </a:ext>
            </a:extLst>
          </p:cNvPr>
          <p:cNvSpPr>
            <a:spLocks noGrp="1"/>
          </p:cNvSpPr>
          <p:nvPr>
            <p:ph type="title" orient="vert"/>
          </p:nvPr>
        </p:nvSpPr>
        <p:spPr>
          <a:xfrm>
            <a:off x="9450922" y="365125"/>
            <a:ext cx="2412214" cy="5811838"/>
          </a:xfrm>
          <a:prstGeom prst="rect">
            <a:avLst/>
          </a:prstGeom>
        </p:spPr>
        <p:txBody>
          <a:bodyPr vert="eaVert"/>
          <a:lstStyle>
            <a:lvl1pPr>
              <a:defRPr>
                <a:latin typeface="Arial" panose="020B0604020202020204" pitchFamily="34" charset="0"/>
                <a:cs typeface="Arial" panose="020B0604020202020204" pitchFamily="34" charset="0"/>
              </a:defRPr>
            </a:lvl1pPr>
          </a:lstStyle>
          <a:p>
            <a:r>
              <a:rPr lang="de-DE"/>
              <a:t>Mastertitelformat bearbeiten</a:t>
            </a:r>
          </a:p>
        </p:txBody>
      </p:sp>
      <p:sp>
        <p:nvSpPr>
          <p:cNvPr id="3" name="Vertikaler Textplatzhalter 2">
            <a:extLst>
              <a:ext uri="{FF2B5EF4-FFF2-40B4-BE49-F238E27FC236}">
                <a16:creationId xmlns:a16="http://schemas.microsoft.com/office/drawing/2014/main" id="{A4CCC831-8B1E-4015-8316-299D66C86F82}"/>
              </a:ext>
            </a:extLst>
          </p:cNvPr>
          <p:cNvSpPr>
            <a:spLocks noGrp="1"/>
          </p:cNvSpPr>
          <p:nvPr>
            <p:ph type="body" orient="vert" idx="1"/>
          </p:nvPr>
        </p:nvSpPr>
        <p:spPr>
          <a:xfrm>
            <a:off x="3168316" y="365125"/>
            <a:ext cx="6282606" cy="5811838"/>
          </a:xfrm>
          <a:prstGeom prst="rect">
            <a:avLst/>
          </a:prstGeo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65046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B63B2-A04F-692D-1D47-3A2AE224276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18AFAE4-E995-E3F9-8EC1-24DB7E4B4C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90272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Tree>
    <p:extLst>
      <p:ext uri="{BB962C8B-B14F-4D97-AF65-F5344CB8AC3E}">
        <p14:creationId xmlns:p14="http://schemas.microsoft.com/office/powerpoint/2010/main" val="1459759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7532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1087395"/>
            <a:ext cx="10515600" cy="60329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55825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372203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8733A8-DE68-4505-9300-49D0392387AE}"/>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023831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602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987424"/>
            <a:ext cx="3932237" cy="1069975"/>
          </a:xfrm>
        </p:spPr>
        <p:txBody>
          <a:bodyPr anchor="b"/>
          <a:lstStyle>
            <a:lvl1pPr>
              <a:defRPr sz="3200"/>
            </a:lvl1pPr>
          </a:lstStyle>
          <a:p>
            <a:r>
              <a:rPr lang="de-DE"/>
              <a:t>Titelmasterformat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Tree>
    <p:extLst>
      <p:ext uri="{BB962C8B-B14F-4D97-AF65-F5344CB8AC3E}">
        <p14:creationId xmlns:p14="http://schemas.microsoft.com/office/powerpoint/2010/main" val="351430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993279"/>
            <a:ext cx="10515600" cy="697409"/>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20" name="Rechteck 19">
            <a:extLst>
              <a:ext uri="{FF2B5EF4-FFF2-40B4-BE49-F238E27FC236}">
                <a16:creationId xmlns:a16="http://schemas.microsoft.com/office/drawing/2014/main" id="{2AAF8C45-23F6-4616-B8DD-2054F5FAABAB}"/>
              </a:ext>
            </a:extLst>
          </p:cNvPr>
          <p:cNvSpPr/>
          <p:nvPr userDrawn="1"/>
        </p:nvSpPr>
        <p:spPr>
          <a:xfrm>
            <a:off x="0" y="1"/>
            <a:ext cx="12192000" cy="857249"/>
          </a:xfrm>
          <a:prstGeom prst="rect">
            <a:avLst/>
          </a:prstGeom>
          <a:solidFill>
            <a:srgbClr val="E1473A"/>
          </a:solidFill>
          <a:ln>
            <a:solidFill>
              <a:srgbClr val="E14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1" name="Rechtwinkliges Dreieck 20">
            <a:extLst>
              <a:ext uri="{FF2B5EF4-FFF2-40B4-BE49-F238E27FC236}">
                <a16:creationId xmlns:a16="http://schemas.microsoft.com/office/drawing/2014/main" id="{EF771471-950A-4149-9E73-F51763D9A2B5}"/>
              </a:ext>
            </a:extLst>
          </p:cNvPr>
          <p:cNvSpPr/>
          <p:nvPr userDrawn="1"/>
        </p:nvSpPr>
        <p:spPr>
          <a:xfrm rot="16200000">
            <a:off x="9304961" y="-2029791"/>
            <a:ext cx="496228" cy="5277852"/>
          </a:xfrm>
          <a:prstGeom prst="rtTriangle">
            <a:avLst/>
          </a:prstGeom>
          <a:solidFill>
            <a:srgbClr val="ECECEC"/>
          </a:solidFill>
          <a:l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2" name="Rechtwinkliges Dreieck 21">
            <a:extLst>
              <a:ext uri="{FF2B5EF4-FFF2-40B4-BE49-F238E27FC236}">
                <a16:creationId xmlns:a16="http://schemas.microsoft.com/office/drawing/2014/main" id="{8E40168E-EF10-4844-9E33-97D3111C82E5}"/>
              </a:ext>
            </a:extLst>
          </p:cNvPr>
          <p:cNvSpPr/>
          <p:nvPr userDrawn="1"/>
        </p:nvSpPr>
        <p:spPr>
          <a:xfrm>
            <a:off x="-1" y="1"/>
            <a:ext cx="12192001" cy="857249"/>
          </a:xfrm>
          <a:prstGeom prst="rtTriangle">
            <a:avLst/>
          </a:prstGeom>
          <a:solidFill>
            <a:srgbClr val="353E4A"/>
          </a:solidFill>
          <a:ln>
            <a:solidFill>
              <a:srgbClr val="353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23" name="Grafik 22">
            <a:extLst>
              <a:ext uri="{FF2B5EF4-FFF2-40B4-BE49-F238E27FC236}">
                <a16:creationId xmlns:a16="http://schemas.microsoft.com/office/drawing/2014/main" id="{4D004820-0855-46A3-B66B-64CBA0DF972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49374" y="200019"/>
            <a:ext cx="560251" cy="560251"/>
          </a:xfrm>
          <a:prstGeom prst="rect">
            <a:avLst/>
          </a:prstGeom>
        </p:spPr>
      </p:pic>
      <p:cxnSp>
        <p:nvCxnSpPr>
          <p:cNvPr id="24" name="Gerader Verbinder 23">
            <a:extLst>
              <a:ext uri="{FF2B5EF4-FFF2-40B4-BE49-F238E27FC236}">
                <a16:creationId xmlns:a16="http://schemas.microsoft.com/office/drawing/2014/main" id="{14B5EFB0-9019-46B7-84A4-D3F75C29B22A}"/>
              </a:ext>
            </a:extLst>
          </p:cNvPr>
          <p:cNvCxnSpPr>
            <a:cxnSpLocks/>
          </p:cNvCxnSpPr>
          <p:nvPr userDrawn="1"/>
        </p:nvCxnSpPr>
        <p:spPr>
          <a:xfrm>
            <a:off x="2654968" y="6393203"/>
            <a:ext cx="9196449" cy="1"/>
          </a:xfrm>
          <a:prstGeom prst="line">
            <a:avLst/>
          </a:prstGeom>
          <a:ln>
            <a:solidFill>
              <a:srgbClr val="E1473A"/>
            </a:solidFill>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F2FDAD2F-AA54-4D35-86FC-43E839F205BB}"/>
              </a:ext>
            </a:extLst>
          </p:cNvPr>
          <p:cNvSpPr txBox="1"/>
          <p:nvPr userDrawn="1"/>
        </p:nvSpPr>
        <p:spPr>
          <a:xfrm>
            <a:off x="809625" y="487740"/>
            <a:ext cx="9110230" cy="307777"/>
          </a:xfrm>
          <a:prstGeom prst="rect">
            <a:avLst/>
          </a:prstGeom>
          <a:noFill/>
        </p:spPr>
        <p:txBody>
          <a:bodyPr wrap="square" rtlCol="0">
            <a:spAutoFit/>
          </a:bodyPr>
          <a:lstStyle/>
          <a:p>
            <a:pPr algn="l"/>
            <a:r>
              <a:rPr lang="de-DE" sz="1400">
                <a:solidFill>
                  <a:schemeClr val="bg1"/>
                </a:solidFill>
                <a:latin typeface="Arial" panose="020B0604020202020204" pitchFamily="34" charset="0"/>
                <a:cs typeface="Arial" panose="020B0604020202020204" pitchFamily="34" charset="0"/>
              </a:rPr>
              <a:t>Drilling </a:t>
            </a:r>
            <a:r>
              <a:rPr lang="de-DE" sz="1400" err="1">
                <a:solidFill>
                  <a:schemeClr val="bg1"/>
                </a:solidFill>
                <a:latin typeface="Arial" panose="020B0604020202020204" pitchFamily="34" charset="0"/>
                <a:cs typeface="Arial" panose="020B0604020202020204" pitchFamily="34" charset="0"/>
              </a:rPr>
              <a:t>Contractors</a:t>
            </a:r>
            <a:r>
              <a:rPr lang="de-DE" sz="1400">
                <a:solidFill>
                  <a:schemeClr val="bg1"/>
                </a:solidFill>
                <a:latin typeface="Arial" panose="020B0604020202020204" pitchFamily="34" charset="0"/>
                <a:cs typeface="Arial" panose="020B0604020202020204" pitchFamily="34" charset="0"/>
              </a:rPr>
              <a:t> </a:t>
            </a:r>
            <a:r>
              <a:rPr lang="de-DE" sz="1400" err="1">
                <a:solidFill>
                  <a:schemeClr val="bg1"/>
                </a:solidFill>
                <a:latin typeface="Arial" panose="020B0604020202020204" pitchFamily="34" charset="0"/>
                <a:cs typeface="Arial" panose="020B0604020202020204" pitchFamily="34" charset="0"/>
              </a:rPr>
              <a:t>Association</a:t>
            </a:r>
            <a:r>
              <a:rPr lang="de-DE" sz="1400">
                <a:solidFill>
                  <a:schemeClr val="bg1"/>
                </a:solidFill>
                <a:latin typeface="Arial" panose="020B0604020202020204" pitchFamily="34" charset="0"/>
                <a:cs typeface="Arial" panose="020B0604020202020204" pitchFamily="34" charset="0"/>
              </a:rPr>
              <a:t> </a:t>
            </a:r>
            <a:r>
              <a:rPr lang="de-DE" sz="1400" baseline="0">
                <a:solidFill>
                  <a:schemeClr val="bg1"/>
                </a:solidFill>
                <a:latin typeface="Arial" panose="020B0604020202020204" pitchFamily="34" charset="0"/>
                <a:cs typeface="Arial" panose="020B0604020202020204" pitchFamily="34" charset="0"/>
              </a:rPr>
              <a:t> (DCA-Europe)   	</a:t>
            </a:r>
            <a:r>
              <a:rPr lang="de-DE" sz="1200" baseline="0">
                <a:solidFill>
                  <a:schemeClr val="bg1"/>
                </a:solidFill>
                <a:latin typeface="Arial" panose="020B0604020202020204" pitchFamily="34" charset="0"/>
                <a:cs typeface="Arial" panose="020B0604020202020204" pitchFamily="34" charset="0"/>
              </a:rPr>
              <a:t>Members Forum, Aachen, 3. April 2025</a:t>
            </a:r>
            <a:endParaRPr lang="de-DE" sz="1200">
              <a:solidFill>
                <a:schemeClr val="bg1"/>
              </a:solidFill>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FF6C7E3D-890D-43C1-8684-8DCE8E01912F}"/>
              </a:ext>
            </a:extLst>
          </p:cNvPr>
          <p:cNvSpPr txBox="1"/>
          <p:nvPr userDrawn="1"/>
        </p:nvSpPr>
        <p:spPr>
          <a:xfrm>
            <a:off x="11329844" y="6407589"/>
            <a:ext cx="589440" cy="307777"/>
          </a:xfrm>
          <a:prstGeom prst="rect">
            <a:avLst/>
          </a:prstGeom>
          <a:noFill/>
        </p:spPr>
        <p:txBody>
          <a:bodyPr wrap="square" rtlCol="0">
            <a:spAutoFit/>
          </a:bodyPr>
          <a:lstStyle/>
          <a:p>
            <a:pPr algn="r"/>
            <a:fld id="{50B32665-18CF-4205-A937-132B07515C5F}" type="slidenum">
              <a:rPr lang="de-DE" sz="1400" smtClean="0">
                <a:latin typeface="Arial" panose="020B0604020202020204" pitchFamily="34" charset="0"/>
                <a:cs typeface="Arial" panose="020B0604020202020204" pitchFamily="34" charset="0"/>
              </a:rPr>
              <a:pPr algn="r"/>
              <a:t>‹Nr.›</a:t>
            </a:fld>
            <a:endParaRPr lang="de-DE"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321520"/>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7" r:id="rId7"/>
    <p:sldLayoutId id="2147483664" r:id="rId8"/>
    <p:sldLayoutId id="2147483665" r:id="rId9"/>
    <p:sldLayoutId id="2147483666" r:id="rId10"/>
    <p:sldLayoutId id="2147483698" r:id="rId11"/>
    <p:sldLayoutId id="2147483700" r:id="rId12"/>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B9DD87C-066A-4D50-B454-AA0051CAF7CF}"/>
              </a:ext>
            </a:extLst>
          </p:cNvPr>
          <p:cNvSpPr/>
          <p:nvPr userDrawn="1"/>
        </p:nvSpPr>
        <p:spPr>
          <a:xfrm>
            <a:off x="0" y="-1"/>
            <a:ext cx="1812758" cy="4547937"/>
          </a:xfrm>
          <a:prstGeom prst="rect">
            <a:avLst/>
          </a:prstGeom>
          <a:solidFill>
            <a:srgbClr val="E1473A"/>
          </a:solidFill>
          <a:ln>
            <a:solidFill>
              <a:srgbClr val="E14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7" name="Rechtwinkliges Dreieck 6">
            <a:extLst>
              <a:ext uri="{FF2B5EF4-FFF2-40B4-BE49-F238E27FC236}">
                <a16:creationId xmlns:a16="http://schemas.microsoft.com/office/drawing/2014/main" id="{6299BB4B-BE0C-494E-B72D-776D792BBC21}"/>
              </a:ext>
            </a:extLst>
          </p:cNvPr>
          <p:cNvSpPr/>
          <p:nvPr userDrawn="1"/>
        </p:nvSpPr>
        <p:spPr>
          <a:xfrm rot="16200000">
            <a:off x="-2522619" y="2522620"/>
            <a:ext cx="6858000" cy="1812757"/>
          </a:xfrm>
          <a:prstGeom prst="rtTriangle">
            <a:avLst/>
          </a:prstGeom>
          <a:solidFill>
            <a:srgbClr val="ECECEC"/>
          </a:solidFill>
          <a:l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Rechtwinkliges Dreieck 7">
            <a:extLst>
              <a:ext uri="{FF2B5EF4-FFF2-40B4-BE49-F238E27FC236}">
                <a16:creationId xmlns:a16="http://schemas.microsoft.com/office/drawing/2014/main" id="{3CEF865A-8B5A-4659-B7E9-394EBEDFD8BA}"/>
              </a:ext>
            </a:extLst>
          </p:cNvPr>
          <p:cNvSpPr/>
          <p:nvPr userDrawn="1"/>
        </p:nvSpPr>
        <p:spPr>
          <a:xfrm>
            <a:off x="0" y="1"/>
            <a:ext cx="1812758" cy="6858000"/>
          </a:xfrm>
          <a:prstGeom prst="rtTriangle">
            <a:avLst/>
          </a:prstGeom>
          <a:solidFill>
            <a:srgbClr val="353E4A"/>
          </a:solidFill>
          <a:ln>
            <a:solidFill>
              <a:srgbClr val="353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E907ADEA-8B32-4C3F-B252-26D9FD66BA9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340583" y="5622760"/>
            <a:ext cx="842466" cy="842466"/>
          </a:xfrm>
          <a:prstGeom prst="rect">
            <a:avLst/>
          </a:prstGeom>
        </p:spPr>
      </p:pic>
      <p:cxnSp>
        <p:nvCxnSpPr>
          <p:cNvPr id="10" name="Gerader Verbinder 9">
            <a:extLst>
              <a:ext uri="{FF2B5EF4-FFF2-40B4-BE49-F238E27FC236}">
                <a16:creationId xmlns:a16="http://schemas.microsoft.com/office/drawing/2014/main" id="{89CCABFE-1777-4F50-86CC-04EB7D192A76}"/>
              </a:ext>
            </a:extLst>
          </p:cNvPr>
          <p:cNvCxnSpPr>
            <a:cxnSpLocks/>
          </p:cNvCxnSpPr>
          <p:nvPr userDrawn="1"/>
        </p:nvCxnSpPr>
        <p:spPr>
          <a:xfrm flipV="1">
            <a:off x="7860632" y="6393205"/>
            <a:ext cx="3990785" cy="14384"/>
          </a:xfrm>
          <a:prstGeom prst="line">
            <a:avLst/>
          </a:prstGeom>
          <a:ln>
            <a:solidFill>
              <a:srgbClr val="E1473A"/>
            </a:solidFill>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FE3586CE-56FF-4320-92D7-731CD77AD7F9}"/>
              </a:ext>
            </a:extLst>
          </p:cNvPr>
          <p:cNvSpPr txBox="1"/>
          <p:nvPr userDrawn="1"/>
        </p:nvSpPr>
        <p:spPr>
          <a:xfrm>
            <a:off x="11329844" y="6407589"/>
            <a:ext cx="589440" cy="307777"/>
          </a:xfrm>
          <a:prstGeom prst="rect">
            <a:avLst/>
          </a:prstGeom>
          <a:noFill/>
        </p:spPr>
        <p:txBody>
          <a:bodyPr wrap="square" rtlCol="0">
            <a:spAutoFit/>
          </a:bodyPr>
          <a:lstStyle/>
          <a:p>
            <a:pPr algn="r"/>
            <a:fld id="{50B32665-18CF-4205-A937-132B07515C5F}" type="slidenum">
              <a:rPr lang="de-DE" sz="1400" smtClean="0">
                <a:latin typeface="Arial" panose="020B0604020202020204" pitchFamily="34" charset="0"/>
                <a:cs typeface="Arial" panose="020B0604020202020204" pitchFamily="34" charset="0"/>
              </a:rPr>
              <a:pPr algn="r"/>
              <a:t>‹Nr.›</a:t>
            </a:fld>
            <a:endParaRPr lang="de-DE" sz="1400">
              <a:latin typeface="Arial" panose="020B0604020202020204" pitchFamily="34" charset="0"/>
              <a:cs typeface="Arial" panose="020B0604020202020204" pitchFamily="34" charset="0"/>
            </a:endParaRPr>
          </a:p>
        </p:txBody>
      </p:sp>
      <p:cxnSp>
        <p:nvCxnSpPr>
          <p:cNvPr id="15" name="Gerader Verbinder 14">
            <a:extLst>
              <a:ext uri="{FF2B5EF4-FFF2-40B4-BE49-F238E27FC236}">
                <a16:creationId xmlns:a16="http://schemas.microsoft.com/office/drawing/2014/main" id="{AF0F4598-523A-489E-91AB-BE5926CEBA98}"/>
              </a:ext>
            </a:extLst>
          </p:cNvPr>
          <p:cNvCxnSpPr>
            <a:cxnSpLocks/>
          </p:cNvCxnSpPr>
          <p:nvPr userDrawn="1"/>
        </p:nvCxnSpPr>
        <p:spPr>
          <a:xfrm>
            <a:off x="2310063" y="6407589"/>
            <a:ext cx="3408948" cy="0"/>
          </a:xfrm>
          <a:prstGeom prst="line">
            <a:avLst/>
          </a:prstGeom>
          <a:ln>
            <a:solidFill>
              <a:srgbClr val="E1473A"/>
            </a:solidFill>
          </a:ln>
        </p:spPr>
        <p:style>
          <a:lnRef idx="1">
            <a:schemeClr val="accent1"/>
          </a:lnRef>
          <a:fillRef idx="0">
            <a:schemeClr val="accent1"/>
          </a:fillRef>
          <a:effectRef idx="0">
            <a:schemeClr val="accent1"/>
          </a:effectRef>
          <a:fontRef idx="minor">
            <a:schemeClr val="tx1"/>
          </a:fontRef>
        </p:style>
      </p:cxnSp>
      <p:sp>
        <p:nvSpPr>
          <p:cNvPr id="16" name="Bildplatzhalter 7">
            <a:extLst>
              <a:ext uri="{FF2B5EF4-FFF2-40B4-BE49-F238E27FC236}">
                <a16:creationId xmlns:a16="http://schemas.microsoft.com/office/drawing/2014/main" id="{3C14B73D-A710-4042-BFEC-7A0D48100496}"/>
              </a:ext>
            </a:extLst>
          </p:cNvPr>
          <p:cNvSpPr txBox="1">
            <a:spLocks/>
          </p:cNvSpPr>
          <p:nvPr userDrawn="1"/>
        </p:nvSpPr>
        <p:spPr>
          <a:xfrm>
            <a:off x="6216314" y="5872404"/>
            <a:ext cx="1339766" cy="84296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a:p>
          <a:p>
            <a:r>
              <a:rPr lang="de-DE"/>
              <a:t>Logo Firma</a:t>
            </a:r>
          </a:p>
        </p:txBody>
      </p:sp>
    </p:spTree>
    <p:extLst>
      <p:ext uri="{BB962C8B-B14F-4D97-AF65-F5344CB8AC3E}">
        <p14:creationId xmlns:p14="http://schemas.microsoft.com/office/powerpoint/2010/main" val="35733559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993279"/>
            <a:ext cx="10515600" cy="697409"/>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20" name="Rechteck 19">
            <a:extLst>
              <a:ext uri="{FF2B5EF4-FFF2-40B4-BE49-F238E27FC236}">
                <a16:creationId xmlns:a16="http://schemas.microsoft.com/office/drawing/2014/main" id="{2AAF8C45-23F6-4616-B8DD-2054F5FAABAB}"/>
              </a:ext>
            </a:extLst>
          </p:cNvPr>
          <p:cNvSpPr/>
          <p:nvPr userDrawn="1"/>
        </p:nvSpPr>
        <p:spPr>
          <a:xfrm>
            <a:off x="0" y="1"/>
            <a:ext cx="12192000" cy="857249"/>
          </a:xfrm>
          <a:prstGeom prst="rect">
            <a:avLst/>
          </a:prstGeom>
          <a:solidFill>
            <a:srgbClr val="E1473A"/>
          </a:solidFill>
          <a:ln>
            <a:solidFill>
              <a:srgbClr val="E14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1" name="Rechtwinkliges Dreieck 20">
            <a:extLst>
              <a:ext uri="{FF2B5EF4-FFF2-40B4-BE49-F238E27FC236}">
                <a16:creationId xmlns:a16="http://schemas.microsoft.com/office/drawing/2014/main" id="{EF771471-950A-4149-9E73-F51763D9A2B5}"/>
              </a:ext>
            </a:extLst>
          </p:cNvPr>
          <p:cNvSpPr/>
          <p:nvPr userDrawn="1"/>
        </p:nvSpPr>
        <p:spPr>
          <a:xfrm rot="16200000">
            <a:off x="9304961" y="-2029791"/>
            <a:ext cx="496228" cy="5277852"/>
          </a:xfrm>
          <a:prstGeom prst="rtTriangle">
            <a:avLst/>
          </a:prstGeom>
          <a:solidFill>
            <a:srgbClr val="ECECEC"/>
          </a:solidFill>
          <a:l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2" name="Rechtwinkliges Dreieck 21">
            <a:extLst>
              <a:ext uri="{FF2B5EF4-FFF2-40B4-BE49-F238E27FC236}">
                <a16:creationId xmlns:a16="http://schemas.microsoft.com/office/drawing/2014/main" id="{8E40168E-EF10-4844-9E33-97D3111C82E5}"/>
              </a:ext>
            </a:extLst>
          </p:cNvPr>
          <p:cNvSpPr/>
          <p:nvPr userDrawn="1"/>
        </p:nvSpPr>
        <p:spPr>
          <a:xfrm>
            <a:off x="-1" y="1"/>
            <a:ext cx="12192001" cy="857249"/>
          </a:xfrm>
          <a:prstGeom prst="rtTriangle">
            <a:avLst/>
          </a:prstGeom>
          <a:solidFill>
            <a:srgbClr val="353E4A"/>
          </a:solidFill>
          <a:ln>
            <a:solidFill>
              <a:srgbClr val="353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23" name="Grafik 22">
            <a:extLst>
              <a:ext uri="{FF2B5EF4-FFF2-40B4-BE49-F238E27FC236}">
                <a16:creationId xmlns:a16="http://schemas.microsoft.com/office/drawing/2014/main" id="{4D004820-0855-46A3-B66B-64CBA0DF972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49374" y="200019"/>
            <a:ext cx="560251" cy="560251"/>
          </a:xfrm>
          <a:prstGeom prst="rect">
            <a:avLst/>
          </a:prstGeom>
        </p:spPr>
      </p:pic>
      <p:cxnSp>
        <p:nvCxnSpPr>
          <p:cNvPr id="24" name="Gerader Verbinder 23">
            <a:extLst>
              <a:ext uri="{FF2B5EF4-FFF2-40B4-BE49-F238E27FC236}">
                <a16:creationId xmlns:a16="http://schemas.microsoft.com/office/drawing/2014/main" id="{14B5EFB0-9019-46B7-84A4-D3F75C29B22A}"/>
              </a:ext>
            </a:extLst>
          </p:cNvPr>
          <p:cNvCxnSpPr>
            <a:cxnSpLocks/>
          </p:cNvCxnSpPr>
          <p:nvPr userDrawn="1"/>
        </p:nvCxnSpPr>
        <p:spPr>
          <a:xfrm>
            <a:off x="2654968" y="6393203"/>
            <a:ext cx="9196449" cy="1"/>
          </a:xfrm>
          <a:prstGeom prst="line">
            <a:avLst/>
          </a:prstGeom>
          <a:ln>
            <a:solidFill>
              <a:srgbClr val="E1473A"/>
            </a:solidFill>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F2FDAD2F-AA54-4D35-86FC-43E839F205BB}"/>
              </a:ext>
            </a:extLst>
          </p:cNvPr>
          <p:cNvSpPr txBox="1"/>
          <p:nvPr userDrawn="1"/>
        </p:nvSpPr>
        <p:spPr>
          <a:xfrm>
            <a:off x="809625" y="487740"/>
            <a:ext cx="5358063" cy="307777"/>
          </a:xfrm>
          <a:prstGeom prst="rect">
            <a:avLst/>
          </a:prstGeom>
          <a:noFill/>
        </p:spPr>
        <p:txBody>
          <a:bodyPr wrap="square" rtlCol="0">
            <a:spAutoFit/>
          </a:bodyPr>
          <a:lstStyle/>
          <a:p>
            <a:pPr algn="l"/>
            <a:r>
              <a:rPr lang="de-DE" sz="1400">
                <a:solidFill>
                  <a:schemeClr val="bg1"/>
                </a:solidFill>
                <a:latin typeface="Arial" panose="020B0604020202020204" pitchFamily="34" charset="0"/>
                <a:cs typeface="Arial" panose="020B0604020202020204" pitchFamily="34" charset="0"/>
              </a:rPr>
              <a:t>Drilling </a:t>
            </a:r>
            <a:r>
              <a:rPr lang="de-DE" sz="1400" err="1">
                <a:solidFill>
                  <a:schemeClr val="bg1"/>
                </a:solidFill>
                <a:latin typeface="Arial" panose="020B0604020202020204" pitchFamily="34" charset="0"/>
                <a:cs typeface="Arial" panose="020B0604020202020204" pitchFamily="34" charset="0"/>
              </a:rPr>
              <a:t>ContractorsAssociation</a:t>
            </a:r>
            <a:r>
              <a:rPr lang="de-DE" sz="1400" baseline="0">
                <a:solidFill>
                  <a:schemeClr val="bg1"/>
                </a:solidFill>
                <a:latin typeface="Arial" panose="020B0604020202020204" pitchFamily="34" charset="0"/>
                <a:cs typeface="Arial" panose="020B0604020202020204" pitchFamily="34" charset="0"/>
              </a:rPr>
              <a:t> (DCA-Europe)</a:t>
            </a:r>
            <a:endParaRPr lang="de-DE" sz="1400">
              <a:solidFill>
                <a:schemeClr val="bg1"/>
              </a:solidFill>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FF6C7E3D-890D-43C1-8684-8DCE8E01912F}"/>
              </a:ext>
            </a:extLst>
          </p:cNvPr>
          <p:cNvSpPr txBox="1"/>
          <p:nvPr userDrawn="1"/>
        </p:nvSpPr>
        <p:spPr>
          <a:xfrm>
            <a:off x="11329844" y="6407589"/>
            <a:ext cx="589440" cy="307777"/>
          </a:xfrm>
          <a:prstGeom prst="rect">
            <a:avLst/>
          </a:prstGeom>
          <a:noFill/>
        </p:spPr>
        <p:txBody>
          <a:bodyPr wrap="square" rtlCol="0">
            <a:spAutoFit/>
          </a:bodyPr>
          <a:lstStyle/>
          <a:p>
            <a:pPr algn="r"/>
            <a:fld id="{50B32665-18CF-4205-A937-132B07515C5F}" type="slidenum">
              <a:rPr lang="de-DE" sz="1400" smtClean="0">
                <a:latin typeface="Arial" panose="020B0604020202020204" pitchFamily="34" charset="0"/>
                <a:cs typeface="Arial" panose="020B0604020202020204" pitchFamily="34" charset="0"/>
              </a:rPr>
              <a:pPr algn="r"/>
              <a:t>‹Nr.›</a:t>
            </a:fld>
            <a:endParaRPr lang="de-DE"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321520"/>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microsoft.com/office/2018/10/relationships/comments" Target="../comments/modernComment_18B_A123928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72DCC-B07A-4766-BE87-8B02B41AA6B3}"/>
              </a:ext>
            </a:extLst>
          </p:cNvPr>
          <p:cNvSpPr>
            <a:spLocks noGrp="1"/>
          </p:cNvSpPr>
          <p:nvPr>
            <p:ph type="ctrTitle"/>
          </p:nvPr>
        </p:nvSpPr>
        <p:spPr/>
        <p:txBody>
          <a:bodyPr>
            <a:normAutofit/>
          </a:bodyPr>
          <a:lstStyle/>
          <a:p>
            <a:r>
              <a:rPr lang="en-GB">
                <a:latin typeface="Arial"/>
                <a:cs typeface="Arial"/>
              </a:rPr>
              <a:t>DCA </a:t>
            </a:r>
            <a:br>
              <a:rPr lang="en-GB"/>
            </a:br>
            <a:r>
              <a:rPr lang="en-GB" err="1">
                <a:latin typeface="Arial"/>
                <a:cs typeface="Arial"/>
              </a:rPr>
              <a:t>Mitgliederforum</a:t>
            </a:r>
            <a:r>
              <a:rPr lang="en-GB">
                <a:latin typeface="Arial"/>
                <a:cs typeface="Arial"/>
              </a:rPr>
              <a:t> 2025</a:t>
            </a:r>
            <a:endParaRPr lang="de-DE">
              <a:latin typeface="Arial"/>
              <a:cs typeface="Arial"/>
            </a:endParaRPr>
          </a:p>
        </p:txBody>
      </p:sp>
      <p:sp>
        <p:nvSpPr>
          <p:cNvPr id="3" name="Untertitel 2">
            <a:extLst>
              <a:ext uri="{FF2B5EF4-FFF2-40B4-BE49-F238E27FC236}">
                <a16:creationId xmlns:a16="http://schemas.microsoft.com/office/drawing/2014/main" id="{EB8EC392-BDAA-47F2-B54C-A9609FF10759}"/>
              </a:ext>
            </a:extLst>
          </p:cNvPr>
          <p:cNvSpPr>
            <a:spLocks noGrp="1"/>
          </p:cNvSpPr>
          <p:nvPr>
            <p:ph type="subTitle" idx="1"/>
          </p:nvPr>
        </p:nvSpPr>
        <p:spPr>
          <a:xfrm>
            <a:off x="576072" y="3602038"/>
            <a:ext cx="10881360" cy="1655762"/>
          </a:xfrm>
        </p:spPr>
        <p:txBody>
          <a:bodyPr>
            <a:normAutofit fontScale="85000" lnSpcReduction="10000"/>
          </a:bodyPr>
          <a:lstStyle/>
          <a:p>
            <a:endParaRPr lang="de-DE"/>
          </a:p>
          <a:p>
            <a:r>
              <a:rPr lang="de-DE" sz="4400"/>
              <a:t>Felsbohren</a:t>
            </a:r>
          </a:p>
          <a:p>
            <a:r>
              <a:rPr lang="de-DE" sz="4400"/>
              <a:t>Mud-Motor versus Doppelbohrgestänge-System</a:t>
            </a:r>
          </a:p>
        </p:txBody>
      </p:sp>
      <p:sp>
        <p:nvSpPr>
          <p:cNvPr id="4" name="Textfeld 3">
            <a:extLst>
              <a:ext uri="{FF2B5EF4-FFF2-40B4-BE49-F238E27FC236}">
                <a16:creationId xmlns:a16="http://schemas.microsoft.com/office/drawing/2014/main" id="{4295A9D2-F28A-4111-5387-F0D5728671CE}"/>
              </a:ext>
            </a:extLst>
          </p:cNvPr>
          <p:cNvSpPr txBox="1"/>
          <p:nvPr/>
        </p:nvSpPr>
        <p:spPr>
          <a:xfrm>
            <a:off x="2743200" y="5349875"/>
            <a:ext cx="6949440" cy="523220"/>
          </a:xfrm>
          <a:prstGeom prst="rect">
            <a:avLst/>
          </a:prstGeom>
          <a:noFill/>
        </p:spPr>
        <p:txBody>
          <a:bodyPr wrap="square" rtlCol="0">
            <a:spAutoFit/>
          </a:bodyPr>
          <a:lstStyle/>
          <a:p>
            <a:pPr algn="ctr"/>
            <a:r>
              <a:rPr lang="de-DE" sz="2800" dirty="0"/>
              <a:t>Gruppe 2, Workshopleiter: Jörg Himmerich</a:t>
            </a:r>
          </a:p>
        </p:txBody>
      </p:sp>
    </p:spTree>
    <p:extLst>
      <p:ext uri="{BB962C8B-B14F-4D97-AF65-F5344CB8AC3E}">
        <p14:creationId xmlns:p14="http://schemas.microsoft.com/office/powerpoint/2010/main" val="3758153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7" y="1624912"/>
            <a:ext cx="11410807" cy="473173"/>
          </a:xfrm>
        </p:spPr>
        <p:txBody>
          <a:bodyPr>
            <a:normAutofit lnSpcReduction="10000"/>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Technischer Aufbau der Systeme und Abmessungen </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80EEAD34-BC78-623F-EB33-2EF065BE548C}"/>
              </a:ext>
            </a:extLst>
          </p:cNvPr>
          <p:cNvSpPr txBox="1">
            <a:spLocks/>
          </p:cNvSpPr>
          <p:nvPr/>
        </p:nvSpPr>
        <p:spPr>
          <a:xfrm>
            <a:off x="755072" y="207762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Mud-Motoren</a:t>
            </a: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a:p>
        </p:txBody>
      </p:sp>
      <p:pic>
        <p:nvPicPr>
          <p:cNvPr id="5" name="Grafik 4">
            <a:extLst>
              <a:ext uri="{FF2B5EF4-FFF2-40B4-BE49-F238E27FC236}">
                <a16:creationId xmlns:a16="http://schemas.microsoft.com/office/drawing/2014/main" id="{FF14D97B-3D80-6020-1DE8-9EC62F27FB8B}"/>
              </a:ext>
            </a:extLst>
          </p:cNvPr>
          <p:cNvPicPr>
            <a:picLocks noChangeAspect="1"/>
          </p:cNvPicPr>
          <p:nvPr/>
        </p:nvPicPr>
        <p:blipFill>
          <a:blip r:embed="rId2"/>
          <a:stretch>
            <a:fillRect/>
          </a:stretch>
        </p:blipFill>
        <p:spPr>
          <a:xfrm>
            <a:off x="921328" y="2918692"/>
            <a:ext cx="5195424" cy="2548866"/>
          </a:xfrm>
          <a:prstGeom prst="rect">
            <a:avLst/>
          </a:prstGeom>
        </p:spPr>
      </p:pic>
      <p:pic>
        <p:nvPicPr>
          <p:cNvPr id="6" name="Grafik 5">
            <a:extLst>
              <a:ext uri="{FF2B5EF4-FFF2-40B4-BE49-F238E27FC236}">
                <a16:creationId xmlns:a16="http://schemas.microsoft.com/office/drawing/2014/main" id="{CC77327D-E9BB-1040-EEFE-DAE5981B613E}"/>
              </a:ext>
            </a:extLst>
          </p:cNvPr>
          <p:cNvPicPr>
            <a:picLocks noChangeAspect="1"/>
          </p:cNvPicPr>
          <p:nvPr/>
        </p:nvPicPr>
        <p:blipFill>
          <a:blip r:embed="rId3"/>
          <a:stretch>
            <a:fillRect/>
          </a:stretch>
        </p:blipFill>
        <p:spPr>
          <a:xfrm>
            <a:off x="6412318" y="2819415"/>
            <a:ext cx="5342064" cy="2557272"/>
          </a:xfrm>
          <a:prstGeom prst="rect">
            <a:avLst/>
          </a:prstGeom>
        </p:spPr>
      </p:pic>
      <p:cxnSp>
        <p:nvCxnSpPr>
          <p:cNvPr id="7" name="Gerader Verbinder 6">
            <a:extLst>
              <a:ext uri="{FF2B5EF4-FFF2-40B4-BE49-F238E27FC236}">
                <a16:creationId xmlns:a16="http://schemas.microsoft.com/office/drawing/2014/main" id="{07521E35-556F-EFD4-29EA-EC44242A12A5}"/>
              </a:ext>
            </a:extLst>
          </p:cNvPr>
          <p:cNvCxnSpPr/>
          <p:nvPr/>
        </p:nvCxnSpPr>
        <p:spPr>
          <a:xfrm>
            <a:off x="634165" y="134384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26E4E674-62BE-8683-F113-F22DF4616A03}"/>
              </a:ext>
            </a:extLst>
          </p:cNvPr>
          <p:cNvSpPr txBox="1"/>
          <p:nvPr/>
        </p:nvSpPr>
        <p:spPr>
          <a:xfrm>
            <a:off x="4697029" y="5549430"/>
            <a:ext cx="1127699" cy="461665"/>
          </a:xfrm>
          <a:prstGeom prst="rect">
            <a:avLst/>
          </a:prstGeom>
          <a:noFill/>
        </p:spPr>
        <p:txBody>
          <a:bodyPr wrap="square" rtlCol="0">
            <a:spAutoFit/>
          </a:bodyPr>
          <a:lstStyle/>
          <a:p>
            <a:r>
              <a:rPr lang="de-DE" sz="800" dirty="0"/>
              <a:t>Quelle:</a:t>
            </a:r>
          </a:p>
          <a:p>
            <a:r>
              <a:rPr lang="de-DE" sz="800" dirty="0"/>
              <a:t>H.-J. Bayer, HDD-Praxis Handbuch</a:t>
            </a:r>
          </a:p>
        </p:txBody>
      </p:sp>
      <p:sp>
        <p:nvSpPr>
          <p:cNvPr id="9" name="Textfeld 8">
            <a:extLst>
              <a:ext uri="{FF2B5EF4-FFF2-40B4-BE49-F238E27FC236}">
                <a16:creationId xmlns:a16="http://schemas.microsoft.com/office/drawing/2014/main" id="{8F6F11E6-F464-0982-1F19-3D47B3F277DA}"/>
              </a:ext>
            </a:extLst>
          </p:cNvPr>
          <p:cNvSpPr txBox="1"/>
          <p:nvPr/>
        </p:nvSpPr>
        <p:spPr>
          <a:xfrm>
            <a:off x="10309229" y="2448050"/>
            <a:ext cx="1127699" cy="461665"/>
          </a:xfrm>
          <a:prstGeom prst="rect">
            <a:avLst/>
          </a:prstGeom>
          <a:noFill/>
        </p:spPr>
        <p:txBody>
          <a:bodyPr wrap="square" rtlCol="0">
            <a:spAutoFit/>
          </a:bodyPr>
          <a:lstStyle/>
          <a:p>
            <a:r>
              <a:rPr lang="de-DE" sz="800" dirty="0"/>
              <a:t>Quelle:</a:t>
            </a:r>
          </a:p>
          <a:p>
            <a:r>
              <a:rPr lang="de-DE" sz="800" dirty="0"/>
              <a:t>H.-J. Bayer, HDD-Praxis Handbuch</a:t>
            </a:r>
          </a:p>
        </p:txBody>
      </p:sp>
    </p:spTree>
    <p:extLst>
      <p:ext uri="{BB962C8B-B14F-4D97-AF65-F5344CB8AC3E}">
        <p14:creationId xmlns:p14="http://schemas.microsoft.com/office/powerpoint/2010/main" val="733848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4" name="Inhaltsplatzhalter 2">
            <a:extLst>
              <a:ext uri="{FF2B5EF4-FFF2-40B4-BE49-F238E27FC236}">
                <a16:creationId xmlns:a16="http://schemas.microsoft.com/office/drawing/2014/main" id="{80EEAD34-BC78-623F-EB33-2EF065BE548C}"/>
              </a:ext>
            </a:extLst>
          </p:cNvPr>
          <p:cNvSpPr txBox="1">
            <a:spLocks/>
          </p:cNvSpPr>
          <p:nvPr/>
        </p:nvSpPr>
        <p:spPr>
          <a:xfrm>
            <a:off x="755072" y="2077627"/>
            <a:ext cx="10681856" cy="484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Mud-Motoren</a:t>
            </a:r>
          </a:p>
          <a:p>
            <a:pPr marL="0" indent="0">
              <a:buFont typeface="Arial" panose="020B0604020202020204" pitchFamily="34" charset="0"/>
              <a:buNone/>
            </a:pPr>
            <a:endParaRPr lang="de-DE" dirty="0">
              <a:latin typeface="Calibri" panose="020F0502020204030204" pitchFamily="34" charset="0"/>
              <a:ea typeface="Calibri" panose="020F0502020204030204" pitchFamily="34" charset="0"/>
            </a:endParaRPr>
          </a:p>
          <a:p>
            <a:endParaRPr lang="de-DE" dirty="0"/>
          </a:p>
        </p:txBody>
      </p:sp>
      <p:pic>
        <p:nvPicPr>
          <p:cNvPr id="7" name="Grafik 6">
            <a:extLst>
              <a:ext uri="{FF2B5EF4-FFF2-40B4-BE49-F238E27FC236}">
                <a16:creationId xmlns:a16="http://schemas.microsoft.com/office/drawing/2014/main" id="{DF3F3449-4829-592B-4EC3-881AD1287EF4}"/>
              </a:ext>
            </a:extLst>
          </p:cNvPr>
          <p:cNvPicPr>
            <a:picLocks noChangeAspect="1"/>
          </p:cNvPicPr>
          <p:nvPr/>
        </p:nvPicPr>
        <p:blipFill>
          <a:blip r:embed="rId2"/>
          <a:stretch>
            <a:fillRect/>
          </a:stretch>
        </p:blipFill>
        <p:spPr>
          <a:xfrm>
            <a:off x="3269673" y="2251727"/>
            <a:ext cx="6495106" cy="3955432"/>
          </a:xfrm>
          <a:prstGeom prst="rect">
            <a:avLst/>
          </a:prstGeom>
        </p:spPr>
      </p:pic>
      <p:cxnSp>
        <p:nvCxnSpPr>
          <p:cNvPr id="5" name="Gerader Verbinder 4">
            <a:extLst>
              <a:ext uri="{FF2B5EF4-FFF2-40B4-BE49-F238E27FC236}">
                <a16:creationId xmlns:a16="http://schemas.microsoft.com/office/drawing/2014/main" id="{C695FBA1-61DD-781C-E7D9-3DAB24713F54}"/>
              </a:ext>
            </a:extLst>
          </p:cNvPr>
          <p:cNvCxnSpPr/>
          <p:nvPr/>
        </p:nvCxnSpPr>
        <p:spPr>
          <a:xfrm>
            <a:off x="566928" y="1353081"/>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DF9CC25F-C4CB-535D-6C98-06410FF3679E}"/>
              </a:ext>
            </a:extLst>
          </p:cNvPr>
          <p:cNvSpPr txBox="1"/>
          <p:nvPr/>
        </p:nvSpPr>
        <p:spPr>
          <a:xfrm>
            <a:off x="9823801" y="3890889"/>
            <a:ext cx="1387849" cy="338554"/>
          </a:xfrm>
          <a:prstGeom prst="rect">
            <a:avLst/>
          </a:prstGeom>
          <a:noFill/>
        </p:spPr>
        <p:txBody>
          <a:bodyPr wrap="square" rtlCol="0">
            <a:spAutoFit/>
          </a:bodyPr>
          <a:lstStyle/>
          <a:p>
            <a:r>
              <a:rPr lang="de-DE" sz="800" dirty="0"/>
              <a:t>Quelle:</a:t>
            </a:r>
          </a:p>
          <a:p>
            <a:r>
              <a:rPr lang="de-DE" sz="800" dirty="0"/>
              <a:t>Prime Horizontal</a:t>
            </a:r>
          </a:p>
        </p:txBody>
      </p:sp>
      <p:sp>
        <p:nvSpPr>
          <p:cNvPr id="8" name="Inhaltsplatzhalter 2">
            <a:extLst>
              <a:ext uri="{FF2B5EF4-FFF2-40B4-BE49-F238E27FC236}">
                <a16:creationId xmlns:a16="http://schemas.microsoft.com/office/drawing/2014/main" id="{CDE812B3-5ECE-A9E3-DAD6-6840FF39D908}"/>
              </a:ext>
            </a:extLst>
          </p:cNvPr>
          <p:cNvSpPr txBox="1">
            <a:spLocks/>
          </p:cNvSpPr>
          <p:nvPr/>
        </p:nvSpPr>
        <p:spPr>
          <a:xfrm>
            <a:off x="566927" y="1624912"/>
            <a:ext cx="11410807" cy="4731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Symbol" panose="05050102010706020507" pitchFamily="18" charset="2"/>
              <a:buChar char=""/>
            </a:pPr>
            <a:r>
              <a:rPr lang="de-DE" sz="2400" kern="100">
                <a:ea typeface="Arial" panose="020B0604020202020204" pitchFamily="34" charset="0"/>
                <a:cs typeface="Times New Roman" panose="02020603050405020304" pitchFamily="18" charset="0"/>
              </a:rPr>
              <a:t>Technischer Aufbau der Systeme und Abmessungen </a:t>
            </a: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dirty="0"/>
          </a:p>
        </p:txBody>
      </p:sp>
    </p:spTree>
    <p:extLst>
      <p:ext uri="{BB962C8B-B14F-4D97-AF65-F5344CB8AC3E}">
        <p14:creationId xmlns:p14="http://schemas.microsoft.com/office/powerpoint/2010/main" val="1574719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515600" cy="4351338"/>
          </a:xfrm>
        </p:spPr>
        <p:txBody>
          <a:bodyPr>
            <a:normAutofit/>
          </a:bodyPr>
          <a:lstStyle/>
          <a:p>
            <a:pPr marL="342900" lvl="0" indent="-342900">
              <a:lnSpc>
                <a:spcPct val="110000"/>
              </a:lnSpc>
              <a:buFont typeface="Symbol" panose="05050102010706020507" pitchFamily="18" charset="2"/>
              <a:buChar char=""/>
            </a:pPr>
            <a:r>
              <a:rPr lang="de-DE" sz="2400" kern="100">
                <a:effectLst/>
                <a:latin typeface="Arial" panose="020B0604020202020204" pitchFamily="34" charset="0"/>
                <a:ea typeface="Arial" panose="020B0604020202020204" pitchFamily="34" charset="0"/>
                <a:cs typeface="Times New Roman" panose="02020603050405020304" pitchFamily="18" charset="0"/>
              </a:rPr>
              <a:t>Technischer Aufbau der Systeme und Abmessungen </a:t>
            </a:r>
          </a:p>
          <a:p>
            <a:pPr marL="0" indent="0">
              <a:buNone/>
            </a:pP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80EEAD34-BC78-623F-EB33-2EF065BE548C}"/>
              </a:ext>
            </a:extLst>
          </p:cNvPr>
          <p:cNvSpPr txBox="1">
            <a:spLocks/>
          </p:cNvSpPr>
          <p:nvPr/>
        </p:nvSpPr>
        <p:spPr>
          <a:xfrm>
            <a:off x="755072" y="207762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Mud-Motoren (hier in Kombination mit Felsbohreinheit)</a:t>
            </a: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a:p>
        </p:txBody>
      </p:sp>
      <p:pic>
        <p:nvPicPr>
          <p:cNvPr id="5" name="Grafik 4">
            <a:extLst>
              <a:ext uri="{FF2B5EF4-FFF2-40B4-BE49-F238E27FC236}">
                <a16:creationId xmlns:a16="http://schemas.microsoft.com/office/drawing/2014/main" id="{EB1603CA-85DE-F456-E479-AEE2B47E6D67}"/>
              </a:ext>
            </a:extLst>
          </p:cNvPr>
          <p:cNvPicPr>
            <a:picLocks noChangeAspect="1"/>
          </p:cNvPicPr>
          <p:nvPr/>
        </p:nvPicPr>
        <p:blipFill>
          <a:blip r:embed="rId2"/>
          <a:stretch>
            <a:fillRect/>
          </a:stretch>
        </p:blipFill>
        <p:spPr>
          <a:xfrm>
            <a:off x="224182" y="2807208"/>
            <a:ext cx="7023375" cy="3057513"/>
          </a:xfrm>
          <a:prstGeom prst="rect">
            <a:avLst/>
          </a:prstGeom>
        </p:spPr>
      </p:pic>
      <p:pic>
        <p:nvPicPr>
          <p:cNvPr id="6" name="Grafik 5">
            <a:extLst>
              <a:ext uri="{FF2B5EF4-FFF2-40B4-BE49-F238E27FC236}">
                <a16:creationId xmlns:a16="http://schemas.microsoft.com/office/drawing/2014/main" id="{13AE74EA-6F66-4482-1E18-A83C6259DE42}"/>
              </a:ext>
            </a:extLst>
          </p:cNvPr>
          <p:cNvPicPr>
            <a:picLocks noChangeAspect="1"/>
          </p:cNvPicPr>
          <p:nvPr/>
        </p:nvPicPr>
        <p:blipFill>
          <a:blip r:embed="rId3"/>
          <a:stretch>
            <a:fillRect/>
          </a:stretch>
        </p:blipFill>
        <p:spPr>
          <a:xfrm>
            <a:off x="7542848" y="2869680"/>
            <a:ext cx="4577370" cy="3147441"/>
          </a:xfrm>
          <a:prstGeom prst="rect">
            <a:avLst/>
          </a:prstGeom>
        </p:spPr>
      </p:pic>
      <p:cxnSp>
        <p:nvCxnSpPr>
          <p:cNvPr id="7" name="Gerader Verbinder 6">
            <a:extLst>
              <a:ext uri="{FF2B5EF4-FFF2-40B4-BE49-F238E27FC236}">
                <a16:creationId xmlns:a16="http://schemas.microsoft.com/office/drawing/2014/main" id="{6B17E42C-1BE4-94D7-8932-528A71130E12}"/>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491B2A38-D725-DCCD-60F4-1E2C75A9F523}"/>
              </a:ext>
            </a:extLst>
          </p:cNvPr>
          <p:cNvSpPr txBox="1"/>
          <p:nvPr/>
        </p:nvSpPr>
        <p:spPr>
          <a:xfrm>
            <a:off x="1781286" y="5718418"/>
            <a:ext cx="808005" cy="338554"/>
          </a:xfrm>
          <a:prstGeom prst="rect">
            <a:avLst/>
          </a:prstGeom>
          <a:noFill/>
        </p:spPr>
        <p:txBody>
          <a:bodyPr wrap="square" rtlCol="0">
            <a:spAutoFit/>
          </a:bodyPr>
          <a:lstStyle/>
          <a:p>
            <a:r>
              <a:rPr lang="de-DE" sz="800" dirty="0"/>
              <a:t>Quelle:</a:t>
            </a:r>
          </a:p>
          <a:p>
            <a:r>
              <a:rPr lang="de-DE" sz="800" dirty="0" err="1"/>
              <a:t>Tracto</a:t>
            </a:r>
            <a:r>
              <a:rPr lang="de-DE" sz="800" dirty="0"/>
              <a:t>-Technik</a:t>
            </a:r>
          </a:p>
        </p:txBody>
      </p:sp>
      <p:sp>
        <p:nvSpPr>
          <p:cNvPr id="9" name="Textfeld 8">
            <a:extLst>
              <a:ext uri="{FF2B5EF4-FFF2-40B4-BE49-F238E27FC236}">
                <a16:creationId xmlns:a16="http://schemas.microsoft.com/office/drawing/2014/main" id="{BFAE1D86-70B5-C6B6-D681-82A33C48FEA0}"/>
              </a:ext>
            </a:extLst>
          </p:cNvPr>
          <p:cNvSpPr txBox="1"/>
          <p:nvPr/>
        </p:nvSpPr>
        <p:spPr>
          <a:xfrm>
            <a:off x="11150620" y="6017121"/>
            <a:ext cx="572615" cy="338554"/>
          </a:xfrm>
          <a:prstGeom prst="rect">
            <a:avLst/>
          </a:prstGeom>
          <a:noFill/>
        </p:spPr>
        <p:txBody>
          <a:bodyPr wrap="square" rtlCol="0">
            <a:spAutoFit/>
          </a:bodyPr>
          <a:lstStyle/>
          <a:p>
            <a:r>
              <a:rPr lang="de-DE" sz="800" dirty="0"/>
              <a:t>Quelle:</a:t>
            </a:r>
          </a:p>
          <a:p>
            <a:r>
              <a:rPr lang="de-DE" sz="800" dirty="0" err="1"/>
              <a:t>Tracto</a:t>
            </a:r>
            <a:endParaRPr lang="de-DE" sz="800" dirty="0"/>
          </a:p>
        </p:txBody>
      </p:sp>
    </p:spTree>
    <p:extLst>
      <p:ext uri="{BB962C8B-B14F-4D97-AF65-F5344CB8AC3E}">
        <p14:creationId xmlns:p14="http://schemas.microsoft.com/office/powerpoint/2010/main" val="1083602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C5F95-D5FB-D983-2039-EA0613C6C394}"/>
              </a:ext>
            </a:extLst>
          </p:cNvPr>
          <p:cNvSpPr>
            <a:spLocks noGrp="1"/>
          </p:cNvSpPr>
          <p:nvPr>
            <p:ph type="title"/>
          </p:nvPr>
        </p:nvSpPr>
        <p:spPr/>
        <p:txBody>
          <a:bodyPr/>
          <a:lstStyle/>
          <a:p>
            <a:r>
              <a:rPr lang="de-DE" sz="2800">
                <a:latin typeface="Arial"/>
                <a:cs typeface="Arial"/>
              </a:rPr>
              <a:t>Session 1 – Historie, technischer Aufbau, Wirkungsweisen</a:t>
            </a:r>
            <a:endParaRPr lang="en-US">
              <a:latin typeface="Arial"/>
              <a:cs typeface="Arial"/>
            </a:endParaRPr>
          </a:p>
        </p:txBody>
      </p:sp>
      <p:pic>
        <p:nvPicPr>
          <p:cNvPr id="4" name="Picture 3">
            <a:extLst>
              <a:ext uri="{FF2B5EF4-FFF2-40B4-BE49-F238E27FC236}">
                <a16:creationId xmlns:a16="http://schemas.microsoft.com/office/drawing/2014/main" id="{0621E161-71BE-8D7B-779F-5A81D6C5510C}"/>
              </a:ext>
            </a:extLst>
          </p:cNvPr>
          <p:cNvPicPr>
            <a:picLocks noChangeAspect="1"/>
          </p:cNvPicPr>
          <p:nvPr/>
        </p:nvPicPr>
        <p:blipFill>
          <a:blip r:embed="rId2"/>
          <a:stretch>
            <a:fillRect/>
          </a:stretch>
        </p:blipFill>
        <p:spPr>
          <a:xfrm>
            <a:off x="0" y="3425264"/>
            <a:ext cx="12192000" cy="2985134"/>
          </a:xfrm>
          <a:prstGeom prst="rect">
            <a:avLst/>
          </a:prstGeom>
        </p:spPr>
      </p:pic>
      <p:cxnSp>
        <p:nvCxnSpPr>
          <p:cNvPr id="5" name="Gerade Verbindung mit Pfeil 4">
            <a:extLst>
              <a:ext uri="{FF2B5EF4-FFF2-40B4-BE49-F238E27FC236}">
                <a16:creationId xmlns:a16="http://schemas.microsoft.com/office/drawing/2014/main" id="{9736470E-F9E0-3EB9-A866-543847A68803}"/>
              </a:ext>
            </a:extLst>
          </p:cNvPr>
          <p:cNvCxnSpPr>
            <a:cxnSpLocks/>
          </p:cNvCxnSpPr>
          <p:nvPr/>
        </p:nvCxnSpPr>
        <p:spPr>
          <a:xfrm>
            <a:off x="2525917" y="3190100"/>
            <a:ext cx="715224" cy="1727731"/>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003F3551-FF7F-A0E6-5D07-363045D30A60}"/>
              </a:ext>
            </a:extLst>
          </p:cNvPr>
          <p:cNvCxnSpPr>
            <a:cxnSpLocks/>
          </p:cNvCxnSpPr>
          <p:nvPr/>
        </p:nvCxnSpPr>
        <p:spPr>
          <a:xfrm>
            <a:off x="3946225" y="3511183"/>
            <a:ext cx="1274832" cy="85258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7F881914-DAB2-5DE1-1310-18EDED386AC9}"/>
              </a:ext>
            </a:extLst>
          </p:cNvPr>
          <p:cNvSpPr txBox="1"/>
          <p:nvPr/>
        </p:nvSpPr>
        <p:spPr>
          <a:xfrm>
            <a:off x="10226101" y="3020823"/>
            <a:ext cx="1127699" cy="338554"/>
          </a:xfrm>
          <a:prstGeom prst="rect">
            <a:avLst/>
          </a:prstGeom>
          <a:noFill/>
        </p:spPr>
        <p:txBody>
          <a:bodyPr wrap="square" rtlCol="0">
            <a:spAutoFit/>
          </a:bodyPr>
          <a:lstStyle/>
          <a:p>
            <a:r>
              <a:rPr lang="de-DE" sz="800" dirty="0"/>
              <a:t>Quelle:</a:t>
            </a:r>
          </a:p>
          <a:p>
            <a:r>
              <a:rPr lang="de-DE" sz="800" dirty="0" err="1"/>
              <a:t>Tracto</a:t>
            </a:r>
            <a:r>
              <a:rPr lang="de-DE" sz="800" dirty="0"/>
              <a:t>-Technik</a:t>
            </a:r>
          </a:p>
        </p:txBody>
      </p:sp>
      <p:sp>
        <p:nvSpPr>
          <p:cNvPr id="12" name="Inhaltsplatzhalter 2">
            <a:extLst>
              <a:ext uri="{FF2B5EF4-FFF2-40B4-BE49-F238E27FC236}">
                <a16:creationId xmlns:a16="http://schemas.microsoft.com/office/drawing/2014/main" id="{A1B761FD-F921-3615-D337-4087D3088016}"/>
              </a:ext>
            </a:extLst>
          </p:cNvPr>
          <p:cNvSpPr txBox="1">
            <a:spLocks/>
          </p:cNvSpPr>
          <p:nvPr/>
        </p:nvSpPr>
        <p:spPr>
          <a:xfrm>
            <a:off x="611138" y="1624912"/>
            <a:ext cx="11211630" cy="1330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Symbol" panose="05050102010706020507" pitchFamily="18" charset="2"/>
              <a:buChar char=""/>
            </a:pPr>
            <a:r>
              <a:rPr lang="de-DE" sz="2400" kern="100" dirty="0">
                <a:ea typeface="Arial" panose="020B0604020202020204" pitchFamily="34" charset="0"/>
                <a:cs typeface="Times New Roman" panose="02020603050405020304" pitchFamily="18" charset="0"/>
              </a:rPr>
              <a:t>Technischer Aufbau der Systeme und Abmessungen </a:t>
            </a:r>
          </a:p>
          <a:p>
            <a:pPr marL="0" indent="0">
              <a:buFont typeface="Arial" panose="020B0604020202020204" pitchFamily="34" charset="0"/>
              <a:buNone/>
            </a:pPr>
            <a:endParaRPr lang="de-DE" dirty="0">
              <a:latin typeface="Calibri" panose="020F0502020204030204" pitchFamily="34" charset="0"/>
              <a:ea typeface="Calibri" panose="020F0502020204030204" pitchFamily="34" charset="0"/>
            </a:endParaRPr>
          </a:p>
          <a:p>
            <a:endParaRPr lang="de-DE" dirty="0"/>
          </a:p>
        </p:txBody>
      </p:sp>
      <p:sp>
        <p:nvSpPr>
          <p:cNvPr id="13" name="Inhaltsplatzhalter 2">
            <a:extLst>
              <a:ext uri="{FF2B5EF4-FFF2-40B4-BE49-F238E27FC236}">
                <a16:creationId xmlns:a16="http://schemas.microsoft.com/office/drawing/2014/main" id="{6D08F89D-84BE-CDA8-C579-19C225AD95F6}"/>
              </a:ext>
            </a:extLst>
          </p:cNvPr>
          <p:cNvSpPr txBox="1">
            <a:spLocks/>
          </p:cNvSpPr>
          <p:nvPr/>
        </p:nvSpPr>
        <p:spPr>
          <a:xfrm>
            <a:off x="831815" y="2058903"/>
            <a:ext cx="10681856" cy="484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Mud-Motoren</a:t>
            </a:r>
          </a:p>
          <a:p>
            <a:pPr marL="0" indent="0">
              <a:buFont typeface="Arial" panose="020B0604020202020204" pitchFamily="34" charset="0"/>
              <a:buNone/>
            </a:pPr>
            <a:endParaRPr lang="de-DE" dirty="0">
              <a:latin typeface="Calibri" panose="020F0502020204030204" pitchFamily="34" charset="0"/>
              <a:ea typeface="Calibri" panose="020F0502020204030204" pitchFamily="34" charset="0"/>
            </a:endParaRPr>
          </a:p>
          <a:p>
            <a:endParaRPr lang="de-DE" dirty="0"/>
          </a:p>
        </p:txBody>
      </p:sp>
      <p:sp>
        <p:nvSpPr>
          <p:cNvPr id="3" name="Content Placeholder 2">
            <a:extLst>
              <a:ext uri="{FF2B5EF4-FFF2-40B4-BE49-F238E27FC236}">
                <a16:creationId xmlns:a16="http://schemas.microsoft.com/office/drawing/2014/main" id="{6C74A6EB-4C6D-61E3-C418-04C20DCD00DD}"/>
              </a:ext>
            </a:extLst>
          </p:cNvPr>
          <p:cNvSpPr>
            <a:spLocks noGrp="1"/>
          </p:cNvSpPr>
          <p:nvPr>
            <p:ph idx="1"/>
          </p:nvPr>
        </p:nvSpPr>
        <p:spPr>
          <a:xfrm>
            <a:off x="1316222" y="2506662"/>
            <a:ext cx="7809671" cy="1117158"/>
          </a:xfrm>
        </p:spPr>
        <p:txBody>
          <a:bodyPr vert="horz" lIns="91440" tIns="45720" rIns="91440" bIns="45720" rtlCol="0" anchor="t">
            <a:normAutofit/>
          </a:bodyPr>
          <a:lstStyle/>
          <a:p>
            <a:r>
              <a:rPr lang="en-US" sz="1800" dirty="0" err="1">
                <a:latin typeface="Arial"/>
                <a:cs typeface="Arial"/>
              </a:rPr>
              <a:t>Vergleich</a:t>
            </a:r>
            <a:r>
              <a:rPr lang="en-US" sz="1800" dirty="0">
                <a:latin typeface="Arial"/>
                <a:cs typeface="Arial"/>
              </a:rPr>
              <a:t> des </a:t>
            </a:r>
            <a:r>
              <a:rPr lang="en-US" sz="1800" dirty="0" err="1">
                <a:latin typeface="Arial"/>
                <a:cs typeface="Arial"/>
              </a:rPr>
              <a:t>Abstands</a:t>
            </a:r>
            <a:r>
              <a:rPr lang="en-US" sz="1800" dirty="0">
                <a:latin typeface="Arial"/>
                <a:cs typeface="Arial"/>
              </a:rPr>
              <a:t> </a:t>
            </a:r>
            <a:r>
              <a:rPr lang="en-US" sz="1800" dirty="0" err="1">
                <a:latin typeface="Arial"/>
                <a:cs typeface="Arial"/>
              </a:rPr>
              <a:t>Bohrkopf</a:t>
            </a:r>
            <a:r>
              <a:rPr lang="en-US" sz="1800" dirty="0">
                <a:latin typeface="Arial"/>
                <a:cs typeface="Arial"/>
              </a:rPr>
              <a:t> </a:t>
            </a:r>
            <a:r>
              <a:rPr lang="en-US" sz="1800" dirty="0" err="1">
                <a:latin typeface="Arial"/>
                <a:cs typeface="Arial"/>
              </a:rPr>
              <a:t>zum</a:t>
            </a:r>
            <a:r>
              <a:rPr lang="en-US" sz="1800" dirty="0">
                <a:latin typeface="Arial"/>
                <a:cs typeface="Arial"/>
              </a:rPr>
              <a:t> Sender </a:t>
            </a:r>
            <a:r>
              <a:rPr lang="en-US" sz="1800" dirty="0" err="1">
                <a:latin typeface="Arial"/>
                <a:cs typeface="Arial"/>
              </a:rPr>
              <a:t>bei</a:t>
            </a:r>
            <a:endParaRPr lang="en-US" sz="1800" dirty="0"/>
          </a:p>
          <a:p>
            <a:pPr lvl="1">
              <a:buFont typeface="Wingdings" panose="05000000000000000000" pitchFamily="2" charset="2"/>
              <a:buChar char="§"/>
            </a:pPr>
            <a:r>
              <a:rPr lang="en-US" sz="1800" dirty="0" err="1">
                <a:latin typeface="Arial"/>
                <a:cs typeface="Arial"/>
              </a:rPr>
              <a:t>Mudmotor</a:t>
            </a:r>
            <a:r>
              <a:rPr lang="en-US" sz="1800" dirty="0">
                <a:latin typeface="Arial"/>
                <a:cs typeface="Arial"/>
              </a:rPr>
              <a:t> Standard 3-¾"</a:t>
            </a:r>
          </a:p>
          <a:p>
            <a:pPr lvl="3">
              <a:buFont typeface="Wingdings" panose="05000000000000000000" pitchFamily="2" charset="2"/>
              <a:buChar char="§"/>
            </a:pPr>
            <a:r>
              <a:rPr lang="en-US" dirty="0" err="1">
                <a:latin typeface="Arial"/>
                <a:cs typeface="Arial"/>
              </a:rPr>
              <a:t>Mudmotor</a:t>
            </a:r>
            <a:r>
              <a:rPr lang="en-US" dirty="0">
                <a:latin typeface="Arial"/>
                <a:cs typeface="Arial"/>
              </a:rPr>
              <a:t> in </a:t>
            </a:r>
            <a:r>
              <a:rPr lang="en-US" dirty="0" err="1">
                <a:latin typeface="Arial"/>
                <a:cs typeface="Arial"/>
              </a:rPr>
              <a:t>Kombination</a:t>
            </a:r>
            <a:r>
              <a:rPr lang="en-US" dirty="0">
                <a:latin typeface="Arial"/>
                <a:cs typeface="Arial"/>
              </a:rPr>
              <a:t> </a:t>
            </a:r>
            <a:r>
              <a:rPr lang="en-US" dirty="0" err="1">
                <a:latin typeface="Arial"/>
                <a:cs typeface="Arial"/>
              </a:rPr>
              <a:t>mit</a:t>
            </a:r>
            <a:r>
              <a:rPr lang="en-US" dirty="0">
                <a:latin typeface="Arial"/>
                <a:cs typeface="Arial"/>
              </a:rPr>
              <a:t> </a:t>
            </a:r>
            <a:r>
              <a:rPr lang="en-US" dirty="0" err="1">
                <a:latin typeface="Arial"/>
                <a:cs typeface="Arial"/>
              </a:rPr>
              <a:t>Rockbreaker</a:t>
            </a:r>
            <a:r>
              <a:rPr lang="en-US" dirty="0">
                <a:latin typeface="Arial"/>
                <a:cs typeface="Arial"/>
              </a:rPr>
              <a:t>  3-¾"</a:t>
            </a:r>
          </a:p>
          <a:p>
            <a:pPr lvl="1">
              <a:buFont typeface="Courier New" panose="020B0604020202020204" pitchFamily="34" charset="0"/>
              <a:buChar char="o"/>
            </a:pPr>
            <a:endParaRPr lang="en-US" dirty="0"/>
          </a:p>
          <a:p>
            <a:pPr marL="457200" lvl="1" indent="0">
              <a:buNone/>
            </a:pPr>
            <a:endParaRPr lang="en-US" dirty="0"/>
          </a:p>
        </p:txBody>
      </p:sp>
    </p:spTree>
    <p:extLst>
      <p:ext uri="{BB962C8B-B14F-4D97-AF65-F5344CB8AC3E}">
        <p14:creationId xmlns:p14="http://schemas.microsoft.com/office/powerpoint/2010/main" val="2111583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515600" cy="4351338"/>
          </a:xfrm>
        </p:spPr>
        <p:txBody>
          <a:bodyPr>
            <a:normAutofit/>
          </a:bodyPr>
          <a:lstStyle/>
          <a:p>
            <a:pPr marL="342900" lvl="0" indent="-342900">
              <a:lnSpc>
                <a:spcPct val="110000"/>
              </a:lnSpc>
              <a:buFont typeface="Symbol" panose="05050102010706020507" pitchFamily="18" charset="2"/>
              <a:buChar char=""/>
            </a:pPr>
            <a:r>
              <a:rPr lang="de-DE" sz="2400" kern="100">
                <a:effectLst/>
                <a:latin typeface="Arial" panose="020B0604020202020204" pitchFamily="34" charset="0"/>
                <a:ea typeface="Arial" panose="020B0604020202020204" pitchFamily="34" charset="0"/>
                <a:cs typeface="Times New Roman" panose="02020603050405020304" pitchFamily="18" charset="0"/>
              </a:rPr>
              <a:t>Technischer Aufbau der Systeme und Abmessungen </a:t>
            </a:r>
          </a:p>
          <a:p>
            <a:pPr marL="0" indent="0">
              <a:buNone/>
            </a:pPr>
            <a:endParaRPr lang="de-DE">
              <a:effectLst/>
              <a:latin typeface="Calibri" panose="020F0502020204030204" pitchFamily="34" charset="0"/>
              <a:ea typeface="Calibri" panose="020F0502020204030204" pitchFamily="34" charset="0"/>
            </a:endParaRPr>
          </a:p>
          <a:p>
            <a:pPr marL="0" indent="0">
              <a:buNone/>
            </a:pPr>
            <a:endParaRPr lang="de-DE"/>
          </a:p>
        </p:txBody>
      </p:sp>
      <p:sp>
        <p:nvSpPr>
          <p:cNvPr id="4" name="Inhaltsplatzhalter 2">
            <a:extLst>
              <a:ext uri="{FF2B5EF4-FFF2-40B4-BE49-F238E27FC236}">
                <a16:creationId xmlns:a16="http://schemas.microsoft.com/office/drawing/2014/main" id="{80EEAD34-BC78-623F-EB33-2EF065BE548C}"/>
              </a:ext>
            </a:extLst>
          </p:cNvPr>
          <p:cNvSpPr txBox="1">
            <a:spLocks/>
          </p:cNvSpPr>
          <p:nvPr/>
        </p:nvSpPr>
        <p:spPr>
          <a:xfrm>
            <a:off x="755072" y="207762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Doppelbohrgestänge-Systeme</a:t>
            </a: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a:p>
        </p:txBody>
      </p:sp>
      <p:pic>
        <p:nvPicPr>
          <p:cNvPr id="5" name="Picture 2" descr="18ACS_Gestänge_Lagerun">
            <a:extLst>
              <a:ext uri="{FF2B5EF4-FFF2-40B4-BE49-F238E27FC236}">
                <a16:creationId xmlns:a16="http://schemas.microsoft.com/office/drawing/2014/main" id="{771E14C9-7ED7-E48A-DB2E-C0098D8BBFE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1677" y="2267719"/>
            <a:ext cx="5428220" cy="370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mit Pfeil 5">
            <a:extLst>
              <a:ext uri="{FF2B5EF4-FFF2-40B4-BE49-F238E27FC236}">
                <a16:creationId xmlns:a16="http://schemas.microsoft.com/office/drawing/2014/main" id="{0139D3F8-A40D-0346-8C70-64B20440D99F}"/>
              </a:ext>
            </a:extLst>
          </p:cNvPr>
          <p:cNvCxnSpPr>
            <a:cxnSpLocks/>
          </p:cNvCxnSpPr>
          <p:nvPr/>
        </p:nvCxnSpPr>
        <p:spPr>
          <a:xfrm flipH="1">
            <a:off x="6685297" y="2453422"/>
            <a:ext cx="2699405" cy="120315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77193217-E451-8CD1-BBB0-9566D57FF7FC}"/>
              </a:ext>
            </a:extLst>
          </p:cNvPr>
          <p:cNvSpPr txBox="1"/>
          <p:nvPr/>
        </p:nvSpPr>
        <p:spPr>
          <a:xfrm>
            <a:off x="9452420" y="1913365"/>
            <a:ext cx="2326713" cy="923330"/>
          </a:xfrm>
          <a:prstGeom prst="rect">
            <a:avLst/>
          </a:prstGeom>
          <a:noFill/>
        </p:spPr>
        <p:txBody>
          <a:bodyPr wrap="square" rtlCol="0">
            <a:spAutoFit/>
          </a:bodyPr>
          <a:lstStyle/>
          <a:p>
            <a:r>
              <a:rPr lang="de-DE"/>
              <a:t>Antrieb des Meißels über innenliegendes Bohrgestänge</a:t>
            </a:r>
          </a:p>
        </p:txBody>
      </p:sp>
      <p:sp>
        <p:nvSpPr>
          <p:cNvPr id="9" name="Textfeld 8">
            <a:extLst>
              <a:ext uri="{FF2B5EF4-FFF2-40B4-BE49-F238E27FC236}">
                <a16:creationId xmlns:a16="http://schemas.microsoft.com/office/drawing/2014/main" id="{DF2C404E-B806-4CAE-1759-706B09EF5FC6}"/>
              </a:ext>
            </a:extLst>
          </p:cNvPr>
          <p:cNvSpPr txBox="1"/>
          <p:nvPr/>
        </p:nvSpPr>
        <p:spPr>
          <a:xfrm>
            <a:off x="6037563" y="5079455"/>
            <a:ext cx="5054458" cy="430887"/>
          </a:xfrm>
          <a:prstGeom prst="rect">
            <a:avLst/>
          </a:prstGeom>
          <a:solidFill>
            <a:schemeClr val="bg1"/>
          </a:solidFill>
        </p:spPr>
        <p:txBody>
          <a:bodyPr wrap="square" rtlCol="0">
            <a:spAutoFit/>
          </a:bodyPr>
          <a:lstStyle/>
          <a:p>
            <a:r>
              <a:rPr lang="de-DE" sz="2200"/>
              <a:t>Dual Rod System /Double Rod System</a:t>
            </a:r>
          </a:p>
        </p:txBody>
      </p:sp>
      <p:cxnSp>
        <p:nvCxnSpPr>
          <p:cNvPr id="7" name="Gerader Verbinder 6">
            <a:extLst>
              <a:ext uri="{FF2B5EF4-FFF2-40B4-BE49-F238E27FC236}">
                <a16:creationId xmlns:a16="http://schemas.microsoft.com/office/drawing/2014/main" id="{6CB8EAB9-42FA-7941-5FCA-A4DAE19735E6}"/>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5C39AE70-F97C-22E2-50DE-4A1033D8E911}"/>
              </a:ext>
            </a:extLst>
          </p:cNvPr>
          <p:cNvSpPr txBox="1"/>
          <p:nvPr/>
        </p:nvSpPr>
        <p:spPr>
          <a:xfrm>
            <a:off x="3836001" y="5294898"/>
            <a:ext cx="1387849" cy="338554"/>
          </a:xfrm>
          <a:prstGeom prst="rect">
            <a:avLst/>
          </a:prstGeom>
          <a:noFill/>
        </p:spPr>
        <p:txBody>
          <a:bodyPr wrap="square" rtlCol="0">
            <a:spAutoFit/>
          </a:bodyPr>
          <a:lstStyle/>
          <a:p>
            <a:r>
              <a:rPr lang="de-DE" sz="800" dirty="0"/>
              <a:t>Quelle:</a:t>
            </a:r>
          </a:p>
          <a:p>
            <a:r>
              <a:rPr lang="de-DE" sz="800" dirty="0"/>
              <a:t>H.-J. Bayer, </a:t>
            </a:r>
            <a:r>
              <a:rPr lang="de-DE" sz="800" dirty="0" err="1"/>
              <a:t>Tracto</a:t>
            </a:r>
            <a:r>
              <a:rPr lang="de-DE" sz="800" dirty="0"/>
              <a:t> Technik</a:t>
            </a:r>
          </a:p>
        </p:txBody>
      </p:sp>
    </p:spTree>
    <p:extLst>
      <p:ext uri="{BB962C8B-B14F-4D97-AF65-F5344CB8AC3E}">
        <p14:creationId xmlns:p14="http://schemas.microsoft.com/office/powerpoint/2010/main" val="3910527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ECFE8A15-9D57-5998-13EA-A7DE5EC10E99}"/>
              </a:ext>
            </a:extLst>
          </p:cNvPr>
          <p:cNvPicPr>
            <a:picLocks noChangeAspect="1"/>
          </p:cNvPicPr>
          <p:nvPr/>
        </p:nvPicPr>
        <p:blipFill>
          <a:blip r:embed="rId2"/>
          <a:stretch>
            <a:fillRect/>
          </a:stretch>
        </p:blipFill>
        <p:spPr>
          <a:xfrm>
            <a:off x="1728955" y="2114927"/>
            <a:ext cx="8310972" cy="4092232"/>
          </a:xfrm>
          <a:prstGeom prst="rect">
            <a:avLst/>
          </a:prstGeom>
        </p:spPr>
      </p:pic>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515600" cy="4351338"/>
          </a:xfrm>
        </p:spPr>
        <p:txBody>
          <a:bodyPr>
            <a:normAutofit/>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Technischer Aufbau der Systeme und Abmessungen </a:t>
            </a:r>
          </a:p>
          <a:p>
            <a:pPr marL="0" indent="0">
              <a:buNone/>
            </a:pPr>
            <a:endParaRPr lang="de-DE" dirty="0">
              <a:effectLst/>
              <a:latin typeface="Calibri" panose="020F0502020204030204" pitchFamily="34" charset="0"/>
              <a:ea typeface="Calibri" panose="020F0502020204030204" pitchFamily="34" charset="0"/>
            </a:endParaRPr>
          </a:p>
          <a:p>
            <a:pPr marL="0" indent="0">
              <a:buNone/>
            </a:pPr>
            <a:endParaRPr lang="de-DE" dirty="0"/>
          </a:p>
        </p:txBody>
      </p:sp>
      <p:sp>
        <p:nvSpPr>
          <p:cNvPr id="4" name="Inhaltsplatzhalter 2">
            <a:extLst>
              <a:ext uri="{FF2B5EF4-FFF2-40B4-BE49-F238E27FC236}">
                <a16:creationId xmlns:a16="http://schemas.microsoft.com/office/drawing/2014/main" id="{80EEAD34-BC78-623F-EB33-2EF065BE548C}"/>
              </a:ext>
            </a:extLst>
          </p:cNvPr>
          <p:cNvSpPr txBox="1">
            <a:spLocks/>
          </p:cNvSpPr>
          <p:nvPr/>
        </p:nvSpPr>
        <p:spPr>
          <a:xfrm>
            <a:off x="755072" y="207762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Doppelbohrgestänge-Systeme</a:t>
            </a:r>
          </a:p>
          <a:p>
            <a:pPr marL="0" indent="0">
              <a:buFont typeface="Arial" panose="020B0604020202020204" pitchFamily="34" charset="0"/>
              <a:buNone/>
            </a:pPr>
            <a:endParaRPr lang="de-DE">
              <a:latin typeface="Calibri" panose="020F0502020204030204" pitchFamily="34" charset="0"/>
              <a:ea typeface="Calibri" panose="020F0502020204030204" pitchFamily="34" charset="0"/>
            </a:endParaRPr>
          </a:p>
          <a:p>
            <a:endParaRPr lang="de-DE"/>
          </a:p>
        </p:txBody>
      </p:sp>
      <p:cxnSp>
        <p:nvCxnSpPr>
          <p:cNvPr id="10" name="Gerade Verbindung mit Pfeil 9">
            <a:extLst>
              <a:ext uri="{FF2B5EF4-FFF2-40B4-BE49-F238E27FC236}">
                <a16:creationId xmlns:a16="http://schemas.microsoft.com/office/drawing/2014/main" id="{DA69D823-A5FD-5FEE-F781-3A751DD278D0}"/>
              </a:ext>
            </a:extLst>
          </p:cNvPr>
          <p:cNvCxnSpPr>
            <a:cxnSpLocks/>
          </p:cNvCxnSpPr>
          <p:nvPr/>
        </p:nvCxnSpPr>
        <p:spPr>
          <a:xfrm flipH="1" flipV="1">
            <a:off x="7409709" y="3429000"/>
            <a:ext cx="2511261" cy="97083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0B3970C8-337C-6055-EDAB-FA8A9A8CF1B6}"/>
              </a:ext>
            </a:extLst>
          </p:cNvPr>
          <p:cNvSpPr txBox="1"/>
          <p:nvPr/>
        </p:nvSpPr>
        <p:spPr>
          <a:xfrm>
            <a:off x="8899556" y="4437139"/>
            <a:ext cx="3156855" cy="830997"/>
          </a:xfrm>
          <a:prstGeom prst="rect">
            <a:avLst/>
          </a:prstGeom>
          <a:noFill/>
        </p:spPr>
        <p:txBody>
          <a:bodyPr wrap="square" rtlCol="0">
            <a:spAutoFit/>
          </a:bodyPr>
          <a:lstStyle/>
          <a:p>
            <a:r>
              <a:rPr lang="de-DE" sz="2400" dirty="0"/>
              <a:t>Housing Sender/Transmitter</a:t>
            </a:r>
          </a:p>
        </p:txBody>
      </p:sp>
      <p:sp>
        <p:nvSpPr>
          <p:cNvPr id="8" name="Textfeld 7">
            <a:extLst>
              <a:ext uri="{FF2B5EF4-FFF2-40B4-BE49-F238E27FC236}">
                <a16:creationId xmlns:a16="http://schemas.microsoft.com/office/drawing/2014/main" id="{FE80258A-C28D-DC72-B6E6-620AF0325131}"/>
              </a:ext>
            </a:extLst>
          </p:cNvPr>
          <p:cNvSpPr txBox="1"/>
          <p:nvPr/>
        </p:nvSpPr>
        <p:spPr>
          <a:xfrm>
            <a:off x="1971015" y="3198994"/>
            <a:ext cx="2326713" cy="461665"/>
          </a:xfrm>
          <a:prstGeom prst="rect">
            <a:avLst/>
          </a:prstGeom>
          <a:noFill/>
        </p:spPr>
        <p:txBody>
          <a:bodyPr wrap="square" rtlCol="0">
            <a:spAutoFit/>
          </a:bodyPr>
          <a:lstStyle/>
          <a:p>
            <a:r>
              <a:rPr lang="de-DE" sz="2400" b="1" dirty="0"/>
              <a:t>Rockmaster</a:t>
            </a:r>
          </a:p>
        </p:txBody>
      </p:sp>
      <p:cxnSp>
        <p:nvCxnSpPr>
          <p:cNvPr id="5" name="Gerader Verbinder 4">
            <a:extLst>
              <a:ext uri="{FF2B5EF4-FFF2-40B4-BE49-F238E27FC236}">
                <a16:creationId xmlns:a16="http://schemas.microsoft.com/office/drawing/2014/main" id="{CAA5EF44-E3A1-45FA-3EA5-AEC6A6DA5D82}"/>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380BB66D-5693-FD0A-7EC1-B33732D36106}"/>
              </a:ext>
            </a:extLst>
          </p:cNvPr>
          <p:cNvSpPr txBox="1"/>
          <p:nvPr/>
        </p:nvSpPr>
        <p:spPr>
          <a:xfrm>
            <a:off x="4297728" y="5495683"/>
            <a:ext cx="1387849" cy="338554"/>
          </a:xfrm>
          <a:prstGeom prst="rect">
            <a:avLst/>
          </a:prstGeom>
          <a:noFill/>
        </p:spPr>
        <p:txBody>
          <a:bodyPr wrap="square" rtlCol="0">
            <a:spAutoFit/>
          </a:bodyPr>
          <a:lstStyle/>
          <a:p>
            <a:r>
              <a:rPr lang="de-DE" sz="800" dirty="0"/>
              <a:t>Quelle:</a:t>
            </a:r>
          </a:p>
          <a:p>
            <a:r>
              <a:rPr lang="de-DE" sz="800" dirty="0"/>
              <a:t>Borestore.com/Vermeer</a:t>
            </a:r>
          </a:p>
        </p:txBody>
      </p:sp>
    </p:spTree>
    <p:extLst>
      <p:ext uri="{BB962C8B-B14F-4D97-AF65-F5344CB8AC3E}">
        <p14:creationId xmlns:p14="http://schemas.microsoft.com/office/powerpoint/2010/main" val="2267710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7" y="1624912"/>
            <a:ext cx="10822331" cy="520759"/>
          </a:xfrm>
        </p:spPr>
        <p:txBody>
          <a:bodyPr>
            <a:normAutofit/>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Eingesetzte HDD-Anlagen</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09AC4213-312A-4E0A-0BEE-5D4A36423A85}"/>
              </a:ext>
            </a:extLst>
          </p:cNvPr>
          <p:cNvSpPr txBox="1">
            <a:spLocks/>
          </p:cNvSpPr>
          <p:nvPr/>
        </p:nvSpPr>
        <p:spPr>
          <a:xfrm>
            <a:off x="634165" y="2383414"/>
            <a:ext cx="11678971" cy="31592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Mit Doppelbohrgestänge-Systemen</a:t>
            </a:r>
          </a:p>
          <a:p>
            <a:r>
              <a:rPr lang="de-DE" sz="2400" dirty="0"/>
              <a:t>Mini-, Midi-, und „kleine“ Maxi-</a:t>
            </a:r>
            <a:r>
              <a:rPr lang="de-DE" sz="2400" dirty="0" err="1"/>
              <a:t>Rigs</a:t>
            </a:r>
            <a:r>
              <a:rPr lang="de-DE" sz="2400" dirty="0"/>
              <a:t> von verschiedenen Herstellern</a:t>
            </a:r>
          </a:p>
          <a:p>
            <a:pPr marL="457200" lvl="1" indent="0">
              <a:buNone/>
            </a:pPr>
            <a:r>
              <a:rPr lang="de-DE" sz="1600" dirty="0"/>
              <a:t> </a:t>
            </a:r>
            <a:r>
              <a:rPr lang="de-DE" dirty="0"/>
              <a:t>mit 12 t, 18 t, 30 t, 54 t max. Zugkraft</a:t>
            </a:r>
          </a:p>
          <a:p>
            <a:endParaRPr lang="de-DE" sz="2400" b="1" dirty="0">
              <a:ea typeface="Calibri" panose="020F0502020204030204" pitchFamily="34" charset="0"/>
            </a:endParaRPr>
          </a:p>
          <a:p>
            <a:pPr>
              <a:buFont typeface="Wingdings" panose="05000000000000000000" pitchFamily="2" charset="2"/>
              <a:buChar char="§"/>
            </a:pPr>
            <a:r>
              <a:rPr lang="de-DE" sz="2400" b="1" dirty="0">
                <a:ea typeface="Calibri" panose="020F0502020204030204" pitchFamily="34" charset="0"/>
              </a:rPr>
              <a:t>Mit Mud-Motoren</a:t>
            </a:r>
          </a:p>
          <a:p>
            <a:r>
              <a:rPr lang="de-DE" sz="2400" dirty="0"/>
              <a:t>Midi-, Maxi- und Mega-</a:t>
            </a:r>
            <a:r>
              <a:rPr lang="de-DE" sz="2400" dirty="0" err="1"/>
              <a:t>Rigs</a:t>
            </a:r>
            <a:r>
              <a:rPr lang="de-DE" sz="2400" dirty="0"/>
              <a:t> von verschiedenen Herstellern</a:t>
            </a:r>
          </a:p>
          <a:p>
            <a:pPr marL="457200" lvl="1" indent="0">
              <a:buNone/>
            </a:pPr>
            <a:r>
              <a:rPr lang="de-DE" dirty="0"/>
              <a:t> mit 15 t, 18 t, 28 t, 30 t , 45 t, 60 t bis 600 t max. Zugkraft</a:t>
            </a:r>
          </a:p>
        </p:txBody>
      </p:sp>
      <p:cxnSp>
        <p:nvCxnSpPr>
          <p:cNvPr id="5" name="Gerader Verbinder 4">
            <a:extLst>
              <a:ext uri="{FF2B5EF4-FFF2-40B4-BE49-F238E27FC236}">
                <a16:creationId xmlns:a16="http://schemas.microsoft.com/office/drawing/2014/main" id="{CBEB65FD-256F-DFF9-41DA-06A7ACC5262D}"/>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Inhaltsplatzhalter 2">
            <a:extLst>
              <a:ext uri="{FF2B5EF4-FFF2-40B4-BE49-F238E27FC236}">
                <a16:creationId xmlns:a16="http://schemas.microsoft.com/office/drawing/2014/main" id="{608D00AF-0F6F-FB17-2F31-62A071AE247B}"/>
              </a:ext>
            </a:extLst>
          </p:cNvPr>
          <p:cNvSpPr txBox="1">
            <a:spLocks/>
          </p:cNvSpPr>
          <p:nvPr/>
        </p:nvSpPr>
        <p:spPr>
          <a:xfrm>
            <a:off x="566928" y="5780452"/>
            <a:ext cx="11347432" cy="52075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de-DE" sz="2400" kern="100" dirty="0">
                <a:highlight>
                  <a:srgbClr val="FF0000"/>
                </a:highlight>
                <a:ea typeface="Arial" panose="020B0604020202020204" pitchFamily="34" charset="0"/>
                <a:cs typeface="Times New Roman" panose="02020603050405020304" pitchFamily="18" charset="0"/>
              </a:rPr>
              <a:t>In diesem Forum wollen wir die Systeme für HDD-Anlagen von 18 t – 54 t vergleichen !!!</a:t>
            </a:r>
          </a:p>
          <a:p>
            <a:pPr marL="0" indent="0">
              <a:buFont typeface="Arial" panose="020B0604020202020204" pitchFamily="34" charset="0"/>
              <a:buNone/>
            </a:pPr>
            <a:endParaRPr lang="de-DE" dirty="0">
              <a:latin typeface="Calibri" panose="020F0502020204030204" pitchFamily="34" charset="0"/>
              <a:ea typeface="Calibri" panose="020F0502020204030204" pitchFamily="34" charset="0"/>
            </a:endParaRPr>
          </a:p>
          <a:p>
            <a:endParaRPr lang="de-DE" dirty="0"/>
          </a:p>
        </p:txBody>
      </p:sp>
    </p:spTree>
    <p:extLst>
      <p:ext uri="{BB962C8B-B14F-4D97-AF65-F5344CB8AC3E}">
        <p14:creationId xmlns:p14="http://schemas.microsoft.com/office/powerpoint/2010/main" val="363993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870000" cy="823136"/>
          </a:xfrm>
        </p:spPr>
        <p:txBody>
          <a:bodyPr>
            <a:normAutofit lnSpcReduction="10000"/>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Wirkungsweisen und Kräfteübertragung (Drehmoment, Drehzahl, Durchflussmengen)</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5" name="Inhaltsplatzhalter 2">
            <a:extLst>
              <a:ext uri="{FF2B5EF4-FFF2-40B4-BE49-F238E27FC236}">
                <a16:creationId xmlns:a16="http://schemas.microsoft.com/office/drawing/2014/main" id="{98004A49-8686-731B-7AFA-3E0B56C5A083}"/>
              </a:ext>
            </a:extLst>
          </p:cNvPr>
          <p:cNvSpPr txBox="1">
            <a:spLocks/>
          </p:cNvSpPr>
          <p:nvPr/>
        </p:nvSpPr>
        <p:spPr>
          <a:xfrm>
            <a:off x="662709" y="2701733"/>
            <a:ext cx="5143731" cy="3577297"/>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Mud-Motoren (für 18t-54t </a:t>
            </a:r>
            <a:r>
              <a:rPr lang="de-DE" sz="2400" b="1" dirty="0" err="1">
                <a:ea typeface="Calibri" panose="020F0502020204030204" pitchFamily="34" charset="0"/>
              </a:rPr>
              <a:t>Rigs</a:t>
            </a:r>
            <a:r>
              <a:rPr lang="de-DE" sz="2400" b="1" dirty="0">
                <a:ea typeface="Calibri" panose="020F0502020204030204" pitchFamily="34" charset="0"/>
              </a:rPr>
              <a:t>)</a:t>
            </a:r>
          </a:p>
          <a:p>
            <a:pPr>
              <a:buFont typeface="Wingdings" panose="05000000000000000000" pitchFamily="2" charset="2"/>
              <a:buChar char="§"/>
            </a:pPr>
            <a:r>
              <a:rPr lang="de-DE" sz="2000" dirty="0">
                <a:ea typeface="Calibri" panose="020F0502020204030204" pitchFamily="34" charset="0"/>
              </a:rPr>
              <a:t>Kräfteübertragung durch Umwandlung von hydraulischer Energie in mechanische Energie </a:t>
            </a:r>
          </a:p>
          <a:p>
            <a:pPr marL="0" indent="0">
              <a:buNone/>
            </a:pPr>
            <a:endParaRPr lang="de-DE" sz="2000" dirty="0">
              <a:ea typeface="Calibri" panose="020F0502020204030204" pitchFamily="34" charset="0"/>
            </a:endParaRPr>
          </a:p>
          <a:p>
            <a:pPr marL="0" indent="0">
              <a:buNone/>
            </a:pPr>
            <a:r>
              <a:rPr lang="de-DE" sz="2000" dirty="0">
                <a:latin typeface="Arial"/>
                <a:ea typeface="Calibri"/>
                <a:cs typeface="Arial"/>
              </a:rPr>
              <a:t>Drehmomente: 		500-3.000 </a:t>
            </a:r>
            <a:r>
              <a:rPr lang="de-DE" sz="2000" dirty="0" err="1">
                <a:latin typeface="Arial"/>
                <a:ea typeface="Calibri"/>
                <a:cs typeface="Arial"/>
              </a:rPr>
              <a:t>Nm</a:t>
            </a:r>
            <a:endParaRPr lang="de-DE" sz="2000" dirty="0">
              <a:latin typeface="Arial"/>
              <a:ea typeface="Calibri"/>
              <a:cs typeface="Arial"/>
            </a:endParaRPr>
          </a:p>
          <a:p>
            <a:pPr marL="0" indent="0">
              <a:buNone/>
            </a:pPr>
            <a:r>
              <a:rPr lang="de-DE" sz="2000" dirty="0">
                <a:ea typeface="Calibri" panose="020F0502020204030204" pitchFamily="34" charset="0"/>
              </a:rPr>
              <a:t>Drehzahlen:		100-250 1/min</a:t>
            </a:r>
          </a:p>
          <a:p>
            <a:pPr marL="0" indent="0">
              <a:buNone/>
            </a:pPr>
            <a:r>
              <a:rPr lang="de-DE" sz="2000" dirty="0">
                <a:ea typeface="Calibri" panose="020F0502020204030204" pitchFamily="34" charset="0"/>
              </a:rPr>
              <a:t>Durchflussmengen:	250-1.000 l/min</a:t>
            </a:r>
          </a:p>
          <a:p>
            <a:pPr marL="0" indent="0">
              <a:buNone/>
            </a:pPr>
            <a:r>
              <a:rPr lang="de-DE" sz="1600" dirty="0">
                <a:latin typeface="Arial"/>
                <a:cs typeface="Arial"/>
              </a:rPr>
              <a:t>(bei Pilotbohrung)</a:t>
            </a:r>
          </a:p>
          <a:p>
            <a:pPr marL="0" indent="0">
              <a:buNone/>
            </a:pPr>
            <a:endParaRPr lang="de-DE" sz="2000" dirty="0">
              <a:highlight>
                <a:srgbClr val="FF0000"/>
              </a:highlight>
              <a:ea typeface="Calibri" panose="020F0502020204030204" pitchFamily="34" charset="0"/>
            </a:endParaRPr>
          </a:p>
          <a:p>
            <a:pPr marL="0" indent="0">
              <a:buFont typeface="Arial" panose="020B0604020202020204" pitchFamily="34" charset="0"/>
              <a:buNone/>
            </a:pPr>
            <a:endParaRPr lang="de-DE" sz="2000" dirty="0">
              <a:latin typeface="Calibri" panose="020F0502020204030204" pitchFamily="34" charset="0"/>
              <a:ea typeface="Calibri" panose="020F0502020204030204" pitchFamily="34" charset="0"/>
            </a:endParaRPr>
          </a:p>
          <a:p>
            <a:endParaRPr lang="de-DE" dirty="0"/>
          </a:p>
        </p:txBody>
      </p:sp>
      <p:pic>
        <p:nvPicPr>
          <p:cNvPr id="6" name="Grafik 5">
            <a:extLst>
              <a:ext uri="{FF2B5EF4-FFF2-40B4-BE49-F238E27FC236}">
                <a16:creationId xmlns:a16="http://schemas.microsoft.com/office/drawing/2014/main" id="{58976BBC-438F-0D93-F45B-8B4329A0C9EB}"/>
              </a:ext>
            </a:extLst>
          </p:cNvPr>
          <p:cNvPicPr>
            <a:picLocks noChangeAspect="1"/>
          </p:cNvPicPr>
          <p:nvPr/>
        </p:nvPicPr>
        <p:blipFill>
          <a:blip r:embed="rId2"/>
          <a:stretch>
            <a:fillRect/>
          </a:stretch>
        </p:blipFill>
        <p:spPr>
          <a:xfrm>
            <a:off x="5955857" y="2629862"/>
            <a:ext cx="5061946" cy="3577297"/>
          </a:xfrm>
          <a:prstGeom prst="rect">
            <a:avLst/>
          </a:prstGeom>
        </p:spPr>
      </p:pic>
      <p:cxnSp>
        <p:nvCxnSpPr>
          <p:cNvPr id="4" name="Gerader Verbinder 3">
            <a:extLst>
              <a:ext uri="{FF2B5EF4-FFF2-40B4-BE49-F238E27FC236}">
                <a16:creationId xmlns:a16="http://schemas.microsoft.com/office/drawing/2014/main" id="{5B7BCA32-85DF-9E8B-0AB7-8F8BBE7D3F87}"/>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D7AF187B-C9A4-7E93-B98E-B722CB899206}"/>
              </a:ext>
            </a:extLst>
          </p:cNvPr>
          <p:cNvSpPr txBox="1"/>
          <p:nvPr/>
        </p:nvSpPr>
        <p:spPr>
          <a:xfrm>
            <a:off x="10309229" y="2448050"/>
            <a:ext cx="1127699" cy="461665"/>
          </a:xfrm>
          <a:prstGeom prst="rect">
            <a:avLst/>
          </a:prstGeom>
          <a:noFill/>
        </p:spPr>
        <p:txBody>
          <a:bodyPr wrap="square" rtlCol="0">
            <a:spAutoFit/>
          </a:bodyPr>
          <a:lstStyle/>
          <a:p>
            <a:r>
              <a:rPr lang="de-DE" sz="800" dirty="0"/>
              <a:t>Quelle:</a:t>
            </a:r>
          </a:p>
          <a:p>
            <a:r>
              <a:rPr lang="de-DE" sz="800" dirty="0"/>
              <a:t>H.-J. Bayer, HDD-Praxis Handbuch</a:t>
            </a:r>
          </a:p>
        </p:txBody>
      </p:sp>
    </p:spTree>
    <p:extLst>
      <p:ext uri="{BB962C8B-B14F-4D97-AF65-F5344CB8AC3E}">
        <p14:creationId xmlns:p14="http://schemas.microsoft.com/office/powerpoint/2010/main" val="2338607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2551C-C60F-FF96-BB29-5D8F5A69B463}"/>
              </a:ext>
            </a:extLst>
          </p:cNvPr>
          <p:cNvSpPr>
            <a:spLocks noGrp="1"/>
          </p:cNvSpPr>
          <p:nvPr>
            <p:ph type="title"/>
          </p:nvPr>
        </p:nvSpPr>
        <p:spPr>
          <a:xfrm>
            <a:off x="838200" y="1127750"/>
            <a:ext cx="10515600" cy="697409"/>
          </a:xfrm>
        </p:spPr>
        <p:txBody>
          <a:bodyPr/>
          <a:lstStyle/>
          <a:p>
            <a:r>
              <a:rPr lang="de-DE" sz="2800"/>
              <a:t>Session 1 – Historie, technischer Aufbau, Wirkungsweisen</a:t>
            </a:r>
            <a:endParaRPr lang="en-US" sz="2800"/>
          </a:p>
          <a:p>
            <a:endParaRPr lang="en-US"/>
          </a:p>
        </p:txBody>
      </p:sp>
      <p:sp>
        <p:nvSpPr>
          <p:cNvPr id="3" name="Content Placeholder 2">
            <a:extLst>
              <a:ext uri="{FF2B5EF4-FFF2-40B4-BE49-F238E27FC236}">
                <a16:creationId xmlns:a16="http://schemas.microsoft.com/office/drawing/2014/main" id="{9FCD439C-8AA8-D861-54A6-894FAE598C1C}"/>
              </a:ext>
            </a:extLst>
          </p:cNvPr>
          <p:cNvSpPr>
            <a:spLocks noGrp="1"/>
          </p:cNvSpPr>
          <p:nvPr>
            <p:ph idx="1"/>
          </p:nvPr>
        </p:nvSpPr>
        <p:spPr>
          <a:xfrm>
            <a:off x="661000" y="1935298"/>
            <a:ext cx="10870000" cy="904640"/>
          </a:xfrm>
        </p:spPr>
        <p:txBody>
          <a:bodyPr vert="horz" lIns="91440" tIns="45720" rIns="91440" bIns="45720" rtlCol="0" anchor="t">
            <a:normAutofit/>
          </a:bodyPr>
          <a:lstStyle/>
          <a:p>
            <a:pPr>
              <a:buFont typeface="Wingdings" panose="05000000000000000000" pitchFamily="2" charset="2"/>
              <a:buChar char="§"/>
            </a:pPr>
            <a:r>
              <a:rPr lang="de-DE" sz="2400" b="1" dirty="0">
                <a:ea typeface="Calibri" panose="020F0502020204030204" pitchFamily="34" charset="0"/>
              </a:rPr>
              <a:t>Mud-Motoren</a:t>
            </a:r>
            <a:endParaRPr lang="en-US" sz="2400" dirty="0">
              <a:latin typeface="Arial"/>
              <a:cs typeface="Arial"/>
            </a:endParaRPr>
          </a:p>
          <a:p>
            <a:r>
              <a:rPr lang="en-US" sz="2000" dirty="0" err="1">
                <a:latin typeface="Arial"/>
                <a:cs typeface="Arial"/>
              </a:rPr>
              <a:t>Zusammenhang</a:t>
            </a:r>
            <a:r>
              <a:rPr lang="en-US" sz="2000" dirty="0">
                <a:latin typeface="Arial"/>
                <a:cs typeface="Arial"/>
              </a:rPr>
              <a:t> </a:t>
            </a:r>
            <a:r>
              <a:rPr lang="en-US" sz="2000" dirty="0" err="1">
                <a:latin typeface="Arial"/>
                <a:cs typeface="Arial"/>
              </a:rPr>
              <a:t>Drehmoment</a:t>
            </a:r>
            <a:r>
              <a:rPr lang="en-US" sz="2000" dirty="0">
                <a:latin typeface="Arial"/>
                <a:cs typeface="Arial"/>
              </a:rPr>
              <a:t>/</a:t>
            </a:r>
            <a:r>
              <a:rPr lang="en-US" sz="2000" dirty="0" err="1">
                <a:latin typeface="Arial"/>
                <a:cs typeface="Arial"/>
              </a:rPr>
              <a:t>Drehzahl</a:t>
            </a:r>
            <a:r>
              <a:rPr lang="en-US" sz="2000" dirty="0">
                <a:latin typeface="Arial"/>
                <a:cs typeface="Arial"/>
              </a:rPr>
              <a:t> </a:t>
            </a:r>
            <a:r>
              <a:rPr lang="en-US" sz="2000" dirty="0" err="1">
                <a:latin typeface="Arial"/>
                <a:cs typeface="Arial"/>
              </a:rPr>
              <a:t>nach</a:t>
            </a:r>
            <a:r>
              <a:rPr lang="en-US" sz="2000" dirty="0">
                <a:latin typeface="Arial"/>
                <a:cs typeface="Arial"/>
              </a:rPr>
              <a:t> </a:t>
            </a:r>
            <a:r>
              <a:rPr lang="en-US" sz="2000" dirty="0" err="1">
                <a:latin typeface="Arial"/>
                <a:cs typeface="Arial"/>
              </a:rPr>
              <a:t>Gangzahl</a:t>
            </a:r>
            <a:r>
              <a:rPr lang="en-US" sz="2000" dirty="0">
                <a:latin typeface="Arial"/>
                <a:cs typeface="Arial"/>
              </a:rPr>
              <a:t> der </a:t>
            </a:r>
            <a:r>
              <a:rPr lang="en-US" sz="2000" dirty="0" err="1">
                <a:latin typeface="Arial"/>
                <a:cs typeface="Arial"/>
              </a:rPr>
              <a:t>Motoren</a:t>
            </a:r>
            <a:endParaRPr lang="en-US" sz="2000" dirty="0">
              <a:latin typeface="Arial"/>
              <a:cs typeface="Arial"/>
            </a:endParaRPr>
          </a:p>
          <a:p>
            <a:endParaRPr lang="en-US" dirty="0"/>
          </a:p>
          <a:p>
            <a:endParaRPr lang="en-US" dirty="0"/>
          </a:p>
        </p:txBody>
      </p:sp>
      <p:pic>
        <p:nvPicPr>
          <p:cNvPr id="4" name="Picture 3">
            <a:extLst>
              <a:ext uri="{FF2B5EF4-FFF2-40B4-BE49-F238E27FC236}">
                <a16:creationId xmlns:a16="http://schemas.microsoft.com/office/drawing/2014/main" id="{9C02EF73-3E88-5903-B112-DA270F5F349A}"/>
              </a:ext>
            </a:extLst>
          </p:cNvPr>
          <p:cNvPicPr>
            <a:picLocks noChangeAspect="1"/>
          </p:cNvPicPr>
          <p:nvPr/>
        </p:nvPicPr>
        <p:blipFill>
          <a:blip r:embed="rId2"/>
          <a:stretch>
            <a:fillRect/>
          </a:stretch>
        </p:blipFill>
        <p:spPr>
          <a:xfrm>
            <a:off x="2892490" y="2823766"/>
            <a:ext cx="5066522" cy="3469289"/>
          </a:xfrm>
          <a:prstGeom prst="rect">
            <a:avLst/>
          </a:prstGeom>
        </p:spPr>
      </p:pic>
      <p:sp>
        <p:nvSpPr>
          <p:cNvPr id="5" name="Textfeld 4">
            <a:extLst>
              <a:ext uri="{FF2B5EF4-FFF2-40B4-BE49-F238E27FC236}">
                <a16:creationId xmlns:a16="http://schemas.microsoft.com/office/drawing/2014/main" id="{2B6A97A8-DF3E-D0E5-9D56-4F15FAA29ABA}"/>
              </a:ext>
            </a:extLst>
          </p:cNvPr>
          <p:cNvSpPr txBox="1"/>
          <p:nvPr/>
        </p:nvSpPr>
        <p:spPr>
          <a:xfrm>
            <a:off x="1803815" y="5440702"/>
            <a:ext cx="1387849" cy="338554"/>
          </a:xfrm>
          <a:prstGeom prst="rect">
            <a:avLst/>
          </a:prstGeom>
          <a:noFill/>
        </p:spPr>
        <p:txBody>
          <a:bodyPr wrap="square" rtlCol="0">
            <a:spAutoFit/>
          </a:bodyPr>
          <a:lstStyle/>
          <a:p>
            <a:r>
              <a:rPr lang="de-DE" sz="800" dirty="0"/>
              <a:t>Quelle:</a:t>
            </a:r>
          </a:p>
          <a:p>
            <a:r>
              <a:rPr lang="de-DE" sz="800" dirty="0" err="1"/>
              <a:t>Tracto</a:t>
            </a:r>
            <a:r>
              <a:rPr lang="de-DE" sz="800" dirty="0"/>
              <a:t>-Technik</a:t>
            </a:r>
          </a:p>
        </p:txBody>
      </p:sp>
      <p:sp>
        <p:nvSpPr>
          <p:cNvPr id="6" name="Inhaltsplatzhalter 2">
            <a:extLst>
              <a:ext uri="{FF2B5EF4-FFF2-40B4-BE49-F238E27FC236}">
                <a16:creationId xmlns:a16="http://schemas.microsoft.com/office/drawing/2014/main" id="{CD319E76-561E-3777-8734-E36423486247}"/>
              </a:ext>
            </a:extLst>
          </p:cNvPr>
          <p:cNvSpPr txBox="1">
            <a:spLocks/>
          </p:cNvSpPr>
          <p:nvPr/>
        </p:nvSpPr>
        <p:spPr>
          <a:xfrm>
            <a:off x="483800" y="1476454"/>
            <a:ext cx="10870000" cy="8231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Symbol" panose="05050102010706020507" pitchFamily="18" charset="2"/>
              <a:buChar char=""/>
            </a:pPr>
            <a:r>
              <a:rPr lang="de-DE" sz="2000" kern="100" dirty="0">
                <a:ea typeface="Arial" panose="020B0604020202020204" pitchFamily="34" charset="0"/>
                <a:cs typeface="Times New Roman" panose="02020603050405020304" pitchFamily="18" charset="0"/>
              </a:rPr>
              <a:t>Wirkungsweisen und Kräfteübertragung (Drehmoment, Drehzahl, Durchflussmengen)</a:t>
            </a:r>
          </a:p>
        </p:txBody>
      </p:sp>
    </p:spTree>
    <p:extLst>
      <p:ext uri="{BB962C8B-B14F-4D97-AF65-F5344CB8AC3E}">
        <p14:creationId xmlns:p14="http://schemas.microsoft.com/office/powerpoint/2010/main" val="3961599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515600" cy="4351338"/>
          </a:xfrm>
        </p:spPr>
        <p:txBody>
          <a:bodyPr>
            <a:normAutofit/>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Wirkungsweisen und Kräfteübertragung (Drehmoment, Drehzahl, Durchflussmengen)</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DDC30C52-5632-C306-52C3-0E58BEE42159}"/>
              </a:ext>
            </a:extLst>
          </p:cNvPr>
          <p:cNvSpPr txBox="1">
            <a:spLocks/>
          </p:cNvSpPr>
          <p:nvPr/>
        </p:nvSpPr>
        <p:spPr>
          <a:xfrm>
            <a:off x="662709" y="2701733"/>
            <a:ext cx="5029654" cy="3577297"/>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latin typeface="Arial"/>
                <a:ea typeface="Calibri"/>
                <a:cs typeface="Arial"/>
              </a:rPr>
              <a:t>Doppelbohrgestänge-System </a:t>
            </a:r>
            <a:r>
              <a:rPr lang="de-DE" sz="2400" b="1" dirty="0">
                <a:ea typeface="Calibri" panose="020F0502020204030204" pitchFamily="34" charset="0"/>
              </a:rPr>
              <a:t>(für 18t-54t </a:t>
            </a:r>
            <a:r>
              <a:rPr lang="de-DE" sz="2400" b="1" dirty="0" err="1">
                <a:ea typeface="Calibri" panose="020F0502020204030204" pitchFamily="34" charset="0"/>
              </a:rPr>
              <a:t>Rigs</a:t>
            </a:r>
            <a:r>
              <a:rPr lang="de-DE" sz="2400" b="1" dirty="0">
                <a:ea typeface="Calibri" panose="020F0502020204030204" pitchFamily="34" charset="0"/>
              </a:rPr>
              <a:t>)</a:t>
            </a:r>
          </a:p>
          <a:p>
            <a:pPr>
              <a:buFont typeface="Wingdings" panose="05000000000000000000" pitchFamily="2" charset="2"/>
              <a:buChar char="§"/>
            </a:pPr>
            <a:r>
              <a:rPr lang="de-DE" sz="2000" dirty="0">
                <a:latin typeface="Arial"/>
                <a:ea typeface="Calibri"/>
                <a:cs typeface="Arial"/>
              </a:rPr>
              <a:t>Kräfteübertragung durch innenliegendes Gestänge</a:t>
            </a:r>
          </a:p>
          <a:p>
            <a:pPr marL="0" indent="0">
              <a:buNone/>
            </a:pPr>
            <a:endParaRPr lang="de-DE" sz="2000" dirty="0">
              <a:ea typeface="Calibri" panose="020F0502020204030204" pitchFamily="34" charset="0"/>
            </a:endParaRPr>
          </a:p>
          <a:p>
            <a:pPr marL="0" indent="0">
              <a:buNone/>
            </a:pPr>
            <a:r>
              <a:rPr lang="de-DE" sz="2000" dirty="0">
                <a:latin typeface="Arial"/>
                <a:ea typeface="Calibri"/>
                <a:cs typeface="Arial"/>
              </a:rPr>
              <a:t>Drehmomente: 		1.200-3.000 </a:t>
            </a:r>
            <a:r>
              <a:rPr lang="de-DE" sz="2000" dirty="0" err="1">
                <a:latin typeface="Arial"/>
                <a:ea typeface="Calibri"/>
                <a:cs typeface="Arial"/>
              </a:rPr>
              <a:t>Nm</a:t>
            </a:r>
            <a:endParaRPr lang="de-DE" sz="2000" dirty="0">
              <a:latin typeface="Arial"/>
              <a:ea typeface="Calibri"/>
              <a:cs typeface="Arial"/>
            </a:endParaRPr>
          </a:p>
          <a:p>
            <a:pPr marL="0" indent="0">
              <a:buNone/>
            </a:pPr>
            <a:r>
              <a:rPr lang="de-DE" sz="2000" dirty="0">
                <a:latin typeface="Arial"/>
                <a:ea typeface="Calibri"/>
                <a:cs typeface="Arial"/>
              </a:rPr>
              <a:t>Drehzahlen:		50-350 1/min</a:t>
            </a:r>
          </a:p>
          <a:p>
            <a:pPr marL="0" indent="0">
              <a:buNone/>
            </a:pPr>
            <a:r>
              <a:rPr lang="de-DE" sz="2000" dirty="0">
                <a:latin typeface="Arial"/>
                <a:ea typeface="Calibri"/>
                <a:cs typeface="Arial"/>
              </a:rPr>
              <a:t>Durchflussmengen:	60-150 l/min</a:t>
            </a:r>
          </a:p>
          <a:p>
            <a:pPr marL="0" indent="0">
              <a:buFont typeface="Arial" panose="020B0604020202020204" pitchFamily="34" charset="0"/>
              <a:buNone/>
            </a:pPr>
            <a:r>
              <a:rPr lang="de-DE" sz="1600" dirty="0">
                <a:latin typeface="Arial"/>
                <a:cs typeface="Arial"/>
              </a:rPr>
              <a:t>(bei Pilotbohrung)</a:t>
            </a:r>
          </a:p>
          <a:p>
            <a:endParaRPr lang="de-DE" dirty="0"/>
          </a:p>
        </p:txBody>
      </p:sp>
      <p:pic>
        <p:nvPicPr>
          <p:cNvPr id="6" name="Picture 2" descr="18ACS_Gestänge_Lagerun">
            <a:extLst>
              <a:ext uri="{FF2B5EF4-FFF2-40B4-BE49-F238E27FC236}">
                <a16:creationId xmlns:a16="http://schemas.microsoft.com/office/drawing/2014/main" id="{037CA42C-441C-E9CD-E1F1-BDCAE086889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9327" y="2965668"/>
            <a:ext cx="4136237" cy="282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r Verbinder 4">
            <a:extLst>
              <a:ext uri="{FF2B5EF4-FFF2-40B4-BE49-F238E27FC236}">
                <a16:creationId xmlns:a16="http://schemas.microsoft.com/office/drawing/2014/main" id="{40F05AC9-F707-CAA1-64B1-8104974093DC}"/>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0E8FEE6D-8530-A70A-DCBF-CC33651C58A5}"/>
              </a:ext>
            </a:extLst>
          </p:cNvPr>
          <p:cNvSpPr txBox="1"/>
          <p:nvPr/>
        </p:nvSpPr>
        <p:spPr>
          <a:xfrm>
            <a:off x="8281253" y="5233088"/>
            <a:ext cx="1387849" cy="338554"/>
          </a:xfrm>
          <a:prstGeom prst="rect">
            <a:avLst/>
          </a:prstGeom>
          <a:noFill/>
        </p:spPr>
        <p:txBody>
          <a:bodyPr wrap="square" rtlCol="0">
            <a:spAutoFit/>
          </a:bodyPr>
          <a:lstStyle/>
          <a:p>
            <a:r>
              <a:rPr lang="de-DE" sz="800" dirty="0"/>
              <a:t>Quelle:</a:t>
            </a:r>
          </a:p>
          <a:p>
            <a:r>
              <a:rPr lang="de-DE" sz="800" dirty="0"/>
              <a:t>H.-J. Bayer, </a:t>
            </a:r>
            <a:r>
              <a:rPr lang="de-DE" sz="800" dirty="0" err="1"/>
              <a:t>Tracto</a:t>
            </a:r>
            <a:r>
              <a:rPr lang="de-DE" sz="800" dirty="0"/>
              <a:t> Technik</a:t>
            </a:r>
          </a:p>
        </p:txBody>
      </p:sp>
    </p:spTree>
    <p:extLst>
      <p:ext uri="{BB962C8B-B14F-4D97-AF65-F5344CB8AC3E}">
        <p14:creationId xmlns:p14="http://schemas.microsoft.com/office/powerpoint/2010/main" val="4158500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6B8A4-6F49-0A71-86D9-CFC44BD2D3EF}"/>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DBD6733E-85CA-39E0-B453-BE8BD62D19BF}"/>
              </a:ext>
            </a:extLst>
          </p:cNvPr>
          <p:cNvSpPr>
            <a:spLocks noGrp="1"/>
          </p:cNvSpPr>
          <p:nvPr>
            <p:ph type="subTitle" idx="1"/>
          </p:nvPr>
        </p:nvSpPr>
        <p:spPr>
          <a:xfrm>
            <a:off x="552218" y="1335916"/>
            <a:ext cx="10881360" cy="930206"/>
          </a:xfrm>
        </p:spPr>
        <p:txBody>
          <a:bodyPr>
            <a:normAutofit fontScale="92500" lnSpcReduction="20000"/>
          </a:bodyPr>
          <a:lstStyle/>
          <a:p>
            <a:endParaRPr lang="de-DE" dirty="0"/>
          </a:p>
          <a:p>
            <a:r>
              <a:rPr lang="de-DE" sz="4400" dirty="0"/>
              <a:t>Mitgliederforum 2025 – Gruppe 2</a:t>
            </a:r>
          </a:p>
        </p:txBody>
      </p:sp>
      <p:pic>
        <p:nvPicPr>
          <p:cNvPr id="2" name="Grafik 1">
            <a:extLst>
              <a:ext uri="{FF2B5EF4-FFF2-40B4-BE49-F238E27FC236}">
                <a16:creationId xmlns:a16="http://schemas.microsoft.com/office/drawing/2014/main" id="{91774526-8672-5247-238C-E61D207E5467}"/>
              </a:ext>
            </a:extLst>
          </p:cNvPr>
          <p:cNvPicPr>
            <a:picLocks noChangeAspect="1"/>
          </p:cNvPicPr>
          <p:nvPr/>
        </p:nvPicPr>
        <p:blipFill>
          <a:blip r:embed="rId2"/>
          <a:stretch>
            <a:fillRect/>
          </a:stretch>
        </p:blipFill>
        <p:spPr>
          <a:xfrm>
            <a:off x="2318129" y="2415540"/>
            <a:ext cx="7414491" cy="3755274"/>
          </a:xfrm>
          <a:prstGeom prst="rect">
            <a:avLst/>
          </a:prstGeom>
        </p:spPr>
      </p:pic>
    </p:spTree>
    <p:extLst>
      <p:ext uri="{BB962C8B-B14F-4D97-AF65-F5344CB8AC3E}">
        <p14:creationId xmlns:p14="http://schemas.microsoft.com/office/powerpoint/2010/main" val="132551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624912"/>
            <a:ext cx="10515600" cy="4351338"/>
          </a:xfrm>
        </p:spPr>
        <p:txBody>
          <a:bodyPr>
            <a:normAutofit/>
          </a:bodyPr>
          <a:lstStyle/>
          <a:p>
            <a:pPr marL="342900" indent="-342900">
              <a:lnSpc>
                <a:spcPct val="110000"/>
              </a:lnSpc>
              <a:buFont typeface="Symbol" panose="05050102010706020507" pitchFamily="18" charset="2"/>
              <a:buChar char=""/>
            </a:pPr>
            <a:r>
              <a:rPr lang="de-DE" kern="100" dirty="0">
                <a:ea typeface="Arial" panose="020B0604020202020204" pitchFamily="34" charset="0"/>
                <a:cs typeface="Times New Roman" panose="02020603050405020304" pitchFamily="18" charset="0"/>
              </a:rPr>
              <a:t>Vortriebsraten/Vortriebs-Geschwindigkeit</a:t>
            </a:r>
          </a:p>
          <a:p>
            <a:pPr marL="342900" indent="-342900">
              <a:lnSpc>
                <a:spcPct val="110000"/>
              </a:lnSpc>
              <a:buFont typeface="Symbol" panose="05050102010706020507" pitchFamily="18" charset="2"/>
              <a:buChar char=""/>
            </a:pPr>
            <a:endParaRPr lang="de-DE" sz="2400" kern="100" dirty="0">
              <a:ea typeface="Arial" panose="020B0604020202020204" pitchFamily="34" charset="0"/>
              <a:cs typeface="Times New Roman" panose="02020603050405020304" pitchFamily="18" charset="0"/>
            </a:endParaRPr>
          </a:p>
          <a:p>
            <a:pPr marL="0" indent="0">
              <a:lnSpc>
                <a:spcPct val="110000"/>
              </a:lnSpc>
              <a:buNone/>
            </a:pPr>
            <a:r>
              <a:rPr lang="de-DE" sz="2400" kern="100" dirty="0">
                <a:ea typeface="Arial" panose="020B0604020202020204" pitchFamily="34" charset="0"/>
                <a:cs typeface="Times New Roman" panose="02020603050405020304" pitchFamily="18" charset="0"/>
              </a:rPr>
              <a:t>Gibt es Unterschiede bei den beiden Systemen (ggf. wegen unterschiedlichen Drehmomenten, Drehzahlen und Anpressdrücken)?</a:t>
            </a:r>
          </a:p>
          <a:p>
            <a:pPr marL="342900" indent="-342900">
              <a:lnSpc>
                <a:spcPct val="110000"/>
              </a:lnSpc>
              <a:buFont typeface="Symbol" panose="05050102010706020507" pitchFamily="18" charset="2"/>
              <a:buChar char=""/>
            </a:pPr>
            <a:endParaRPr lang="de-DE" sz="2400" kern="100" dirty="0">
              <a:ea typeface="Arial" panose="020B0604020202020204" pitchFamily="34" charset="0"/>
              <a:cs typeface="Times New Roman" panose="02020603050405020304" pitchFamily="18" charset="0"/>
            </a:endParaRPr>
          </a:p>
          <a:p>
            <a:pPr marL="342900" indent="-342900">
              <a:lnSpc>
                <a:spcPct val="110000"/>
              </a:lnSpc>
              <a:buFont typeface="Symbol" panose="05050102010706020507" pitchFamily="18" charset="2"/>
              <a:buChar char=""/>
            </a:pPr>
            <a:endParaRPr lang="de-DE" sz="2400" kern="100" dirty="0">
              <a:ea typeface="Arial" panose="020B0604020202020204" pitchFamily="34" charset="0"/>
              <a:cs typeface="Times New Roman" panose="02020603050405020304" pitchFamily="18" charset="0"/>
            </a:endParaRP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2D0BB957-DAE8-278F-38C6-D67B81DDD5BE}"/>
              </a:ext>
            </a:extLst>
          </p:cNvPr>
          <p:cNvSpPr txBox="1">
            <a:spLocks/>
          </p:cNvSpPr>
          <p:nvPr/>
        </p:nvSpPr>
        <p:spPr>
          <a:xfrm>
            <a:off x="566928" y="4044971"/>
            <a:ext cx="9980907" cy="23762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a:ea typeface="Calibri" panose="020F0502020204030204" pitchFamily="34" charset="0"/>
              </a:rPr>
              <a:t>Doppelbohrgestänge-Systeme</a:t>
            </a:r>
          </a:p>
          <a:p>
            <a:endParaRPr lang="de-DE" sz="2400" b="1">
              <a:ea typeface="Calibri" panose="020F0502020204030204" pitchFamily="34" charset="0"/>
            </a:endParaRPr>
          </a:p>
          <a:p>
            <a:pPr>
              <a:buFont typeface="Wingdings" panose="05000000000000000000" pitchFamily="2" charset="2"/>
              <a:buChar char="§"/>
            </a:pPr>
            <a:r>
              <a:rPr lang="de-DE" sz="2400" b="1">
                <a:ea typeface="Calibri" panose="020F0502020204030204" pitchFamily="34" charset="0"/>
              </a:rPr>
              <a:t>Mud-Motoren</a:t>
            </a:r>
          </a:p>
        </p:txBody>
      </p:sp>
      <p:cxnSp>
        <p:nvCxnSpPr>
          <p:cNvPr id="5" name="Gerader Verbinder 4">
            <a:extLst>
              <a:ext uri="{FF2B5EF4-FFF2-40B4-BE49-F238E27FC236}">
                <a16:creationId xmlns:a16="http://schemas.microsoft.com/office/drawing/2014/main" id="{B3E89154-1BA8-4173-785E-DFAE4377E422}"/>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1D1C9021-0965-DE94-C6DA-D9B9AD0192E4}"/>
              </a:ext>
            </a:extLst>
          </p:cNvPr>
          <p:cNvSpPr/>
          <p:nvPr/>
        </p:nvSpPr>
        <p:spPr>
          <a:xfrm>
            <a:off x="5724939" y="4222650"/>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D787B2FF-8B94-DBBA-BABC-CD3209C85F31}"/>
              </a:ext>
            </a:extLst>
          </p:cNvPr>
          <p:cNvSpPr txBox="1"/>
          <p:nvPr/>
        </p:nvSpPr>
        <p:spPr>
          <a:xfrm>
            <a:off x="6722563" y="4488939"/>
            <a:ext cx="4359965" cy="707886"/>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Kein signifikanter Unterschied !!! </a:t>
            </a:r>
          </a:p>
          <a:p>
            <a:r>
              <a:rPr lang="de-DE" sz="2000" dirty="0">
                <a:latin typeface="Arial" panose="020B0604020202020204" pitchFamily="34" charset="0"/>
                <a:cs typeface="Arial" panose="020B0604020202020204" pitchFamily="34" charset="0"/>
              </a:rPr>
              <a:t>Oder doch ???</a:t>
            </a:r>
          </a:p>
        </p:txBody>
      </p:sp>
      <mc:AlternateContent xmlns:mc="http://schemas.openxmlformats.org/markup-compatibility/2006" xmlns:p14="http://schemas.microsoft.com/office/powerpoint/2010/main">
        <mc:Choice Requires="p14">
          <p:contentPart p14:bwMode="auto" r:id="rId2">
            <p14:nvContentPartPr>
              <p14:cNvPr id="12" name="Freihand 11">
                <a:extLst>
                  <a:ext uri="{FF2B5EF4-FFF2-40B4-BE49-F238E27FC236}">
                    <a16:creationId xmlns:a16="http://schemas.microsoft.com/office/drawing/2014/main" id="{CF0B0D2F-11B4-1174-4504-5E1C030D19C1}"/>
                  </a:ext>
                </a:extLst>
              </p14:cNvPr>
              <p14:cNvContentPartPr/>
              <p14:nvPr/>
            </p14:nvContentPartPr>
            <p14:xfrm>
              <a:off x="6662916" y="4988025"/>
              <a:ext cx="2010240" cy="27360"/>
            </p14:xfrm>
          </p:contentPart>
        </mc:Choice>
        <mc:Fallback xmlns="">
          <p:pic>
            <p:nvPicPr>
              <p:cNvPr id="12" name="Freihand 11">
                <a:extLst>
                  <a:ext uri="{FF2B5EF4-FFF2-40B4-BE49-F238E27FC236}">
                    <a16:creationId xmlns:a16="http://schemas.microsoft.com/office/drawing/2014/main" id="{CF0B0D2F-11B4-1174-4504-5E1C030D19C1}"/>
                  </a:ext>
                </a:extLst>
              </p:cNvPr>
              <p:cNvPicPr/>
              <p:nvPr/>
            </p:nvPicPr>
            <p:blipFill>
              <a:blip r:embed="rId3"/>
              <a:stretch>
                <a:fillRect/>
              </a:stretch>
            </p:blipFill>
            <p:spPr>
              <a:xfrm>
                <a:off x="6626916" y="4952025"/>
                <a:ext cx="2081880" cy="99000"/>
              </a:xfrm>
              <a:prstGeom prst="rect">
                <a:avLst/>
              </a:prstGeom>
            </p:spPr>
          </p:pic>
        </mc:Fallback>
      </mc:AlternateContent>
    </p:spTree>
    <p:extLst>
      <p:ext uri="{BB962C8B-B14F-4D97-AF65-F5344CB8AC3E}">
        <p14:creationId xmlns:p14="http://schemas.microsoft.com/office/powerpoint/2010/main" val="298655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dirty="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7" y="1624910"/>
            <a:ext cx="8721928" cy="3384709"/>
          </a:xfrm>
        </p:spPr>
        <p:txBody>
          <a:bodyPr>
            <a:normAutofit fontScale="70000" lnSpcReduction="20000"/>
          </a:bodyPr>
          <a:lstStyle/>
          <a:p>
            <a:pPr marL="342900" lvl="0" indent="-342900">
              <a:lnSpc>
                <a:spcPct val="110000"/>
              </a:lnSpc>
              <a:buFont typeface="Symbol" panose="05050102010706020507" pitchFamily="18" charset="2"/>
              <a:buChar char=""/>
            </a:pPr>
            <a:r>
              <a:rPr lang="de-DE" sz="3300" kern="100" dirty="0">
                <a:effectLst/>
                <a:latin typeface="Arial" panose="020B0604020202020204" pitchFamily="34" charset="0"/>
                <a:ea typeface="Arial" panose="020B0604020202020204" pitchFamily="34" charset="0"/>
                <a:cs typeface="Times New Roman" panose="02020603050405020304" pitchFamily="18" charset="0"/>
              </a:rPr>
              <a:t>Steuerbarkeit</a:t>
            </a:r>
          </a:p>
          <a:p>
            <a:pPr lvl="0">
              <a:lnSpc>
                <a:spcPct val="110000"/>
              </a:lnSpc>
              <a:buFont typeface="Wingdings" panose="05000000000000000000" pitchFamily="2" charset="2"/>
              <a:buChar char="§"/>
            </a:pPr>
            <a:r>
              <a:rPr lang="de-DE" kern="100" dirty="0">
                <a:effectLst/>
                <a:ea typeface="Arial" panose="020B0604020202020204" pitchFamily="34" charset="0"/>
                <a:cs typeface="Times New Roman" panose="02020603050405020304" pitchFamily="18" charset="0"/>
              </a:rPr>
              <a:t>Einflussfaktoren auf die Steuerbarkeit: </a:t>
            </a:r>
          </a:p>
          <a:p>
            <a:pPr lvl="1">
              <a:lnSpc>
                <a:spcPct val="110000"/>
              </a:lnSpc>
              <a:buFont typeface="Wingdings" panose="05000000000000000000" pitchFamily="2" charset="2"/>
              <a:buChar char="§"/>
            </a:pPr>
            <a:r>
              <a:rPr lang="de-DE" sz="2800" kern="100" dirty="0">
                <a:ea typeface="Arial" panose="020B0604020202020204" pitchFamily="34" charset="0"/>
                <a:cs typeface="Times New Roman" panose="02020603050405020304" pitchFamily="18" charset="0"/>
              </a:rPr>
              <a:t>Geologie</a:t>
            </a:r>
          </a:p>
          <a:p>
            <a:pPr lvl="1">
              <a:lnSpc>
                <a:spcPct val="110000"/>
              </a:lnSpc>
              <a:buFont typeface="Wingdings" panose="05000000000000000000" pitchFamily="2" charset="2"/>
              <a:buChar char="§"/>
            </a:pPr>
            <a:r>
              <a:rPr lang="de-DE" sz="2800" kern="100" dirty="0">
                <a:effectLst/>
                <a:ea typeface="Arial" panose="020B0604020202020204" pitchFamily="34" charset="0"/>
                <a:cs typeface="Times New Roman" panose="02020603050405020304" pitchFamily="18" charset="0"/>
              </a:rPr>
              <a:t>Geometrie und Abmessungen </a:t>
            </a:r>
          </a:p>
          <a:p>
            <a:pPr lvl="1">
              <a:lnSpc>
                <a:spcPct val="110000"/>
              </a:lnSpc>
              <a:buFont typeface="Wingdings" panose="05000000000000000000" pitchFamily="2" charset="2"/>
              <a:buChar char="§"/>
            </a:pPr>
            <a:r>
              <a:rPr lang="de-DE" sz="2800" kern="100" dirty="0">
                <a:effectLst/>
                <a:ea typeface="Arial" panose="020B0604020202020204" pitchFamily="34" charset="0"/>
                <a:cs typeface="Times New Roman" panose="02020603050405020304" pitchFamily="18" charset="0"/>
              </a:rPr>
              <a:t>Ausprägung Knickstück</a:t>
            </a:r>
            <a:r>
              <a:rPr lang="de-DE" sz="2800" kern="100" dirty="0">
                <a:ea typeface="Arial" panose="020B0604020202020204" pitchFamily="34" charset="0"/>
                <a:cs typeface="Times New Roman" panose="02020603050405020304" pitchFamily="18" charset="0"/>
              </a:rPr>
              <a:t> (Bent Sub)</a:t>
            </a:r>
            <a:endParaRPr lang="de-DE" sz="2800" kern="100" dirty="0">
              <a:effectLst/>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r>
              <a:rPr lang="de-DE" sz="2800" kern="100" dirty="0">
                <a:cs typeface="Times New Roman" panose="02020603050405020304" pitchFamily="18" charset="0"/>
              </a:rPr>
              <a:t>Steifigkeit des Systems</a:t>
            </a:r>
          </a:p>
          <a:p>
            <a:pPr>
              <a:lnSpc>
                <a:spcPct val="110000"/>
              </a:lnSpc>
              <a:buFont typeface="Wingdings" panose="05000000000000000000" pitchFamily="2" charset="2"/>
              <a:buChar char="§"/>
            </a:pPr>
            <a:r>
              <a:rPr lang="de-DE" kern="100" dirty="0">
                <a:ea typeface="Arial" panose="020B0604020202020204" pitchFamily="34" charset="0"/>
                <a:cs typeface="Times New Roman" panose="02020603050405020304" pitchFamily="18" charset="0"/>
              </a:rPr>
              <a:t>Was genau ist mit Steuerbarkeit gemeint? 		</a:t>
            </a:r>
            <a:r>
              <a:rPr lang="de-DE" kern="100" dirty="0">
                <a:highlight>
                  <a:srgbClr val="FF0000"/>
                </a:highlight>
                <a:ea typeface="Arial" panose="020B0604020202020204" pitchFamily="34" charset="0"/>
                <a:cs typeface="Times New Roman" panose="02020603050405020304" pitchFamily="18" charset="0"/>
              </a:rPr>
              <a:t>Diskussion</a:t>
            </a:r>
          </a:p>
          <a:p>
            <a:pPr>
              <a:lnSpc>
                <a:spcPct val="110000"/>
              </a:lnSpc>
              <a:buFont typeface="Wingdings" panose="05000000000000000000" pitchFamily="2" charset="2"/>
              <a:buChar char="§"/>
            </a:pPr>
            <a:r>
              <a:rPr lang="de-DE" dirty="0"/>
              <a:t>Gibt es hier Unterschiede in der Steuerbarkeit? 	</a:t>
            </a:r>
            <a:r>
              <a:rPr lang="de-DE" dirty="0">
                <a:highlight>
                  <a:srgbClr val="FF0000"/>
                </a:highlight>
              </a:rPr>
              <a:t>Diskussion</a:t>
            </a:r>
          </a:p>
          <a:p>
            <a:pPr>
              <a:lnSpc>
                <a:spcPct val="110000"/>
              </a:lnSpc>
              <a:buFont typeface="Wingdings" panose="05000000000000000000" pitchFamily="2" charset="2"/>
              <a:buChar char="§"/>
            </a:pPr>
            <a:endParaRPr lang="de-DE" kern="100" dirty="0">
              <a:highlight>
                <a:srgbClr val="FF0000"/>
              </a:highlight>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endParaRPr lang="de-DE" sz="2200" kern="100" dirty="0">
              <a:cs typeface="Times New Roman" panose="02020603050405020304" pitchFamily="18" charset="0"/>
            </a:endParaRPr>
          </a:p>
          <a:p>
            <a:pPr marL="457200" lvl="1" indent="0">
              <a:lnSpc>
                <a:spcPct val="110000"/>
              </a:lnSpc>
              <a:buNone/>
            </a:pPr>
            <a:endParaRPr lang="de-DE" sz="2200" kern="100" dirty="0">
              <a:cs typeface="Times New Roman" panose="02020603050405020304" pitchFamily="18" charset="0"/>
            </a:endParaRP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E823B038-86E8-E919-0A14-FCA84899E767}"/>
              </a:ext>
            </a:extLst>
          </p:cNvPr>
          <p:cNvSpPr txBox="1">
            <a:spLocks/>
          </p:cNvSpPr>
          <p:nvPr/>
        </p:nvSpPr>
        <p:spPr>
          <a:xfrm>
            <a:off x="1020968" y="5009621"/>
            <a:ext cx="4967138" cy="14478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Doppelbohrgestänge-Systeme</a:t>
            </a:r>
          </a:p>
          <a:p>
            <a:endParaRPr lang="de-DE" sz="2400" b="1" dirty="0">
              <a:ea typeface="Calibri" panose="020F0502020204030204" pitchFamily="34" charset="0"/>
            </a:endParaRPr>
          </a:p>
          <a:p>
            <a:pPr>
              <a:buFont typeface="Wingdings" panose="05000000000000000000" pitchFamily="2" charset="2"/>
              <a:buChar char="§"/>
            </a:pPr>
            <a:r>
              <a:rPr lang="de-DE" sz="2400" b="1" dirty="0">
                <a:ea typeface="Calibri" panose="020F0502020204030204" pitchFamily="34" charset="0"/>
              </a:rPr>
              <a:t>Mud-Motoren</a:t>
            </a:r>
          </a:p>
        </p:txBody>
      </p:sp>
      <p:cxnSp>
        <p:nvCxnSpPr>
          <p:cNvPr id="6" name="Gerader Verbinder 5">
            <a:extLst>
              <a:ext uri="{FF2B5EF4-FFF2-40B4-BE49-F238E27FC236}">
                <a16:creationId xmlns:a16="http://schemas.microsoft.com/office/drawing/2014/main" id="{3929B23A-3C7B-BE3B-73FD-E269C6ECF4A4}"/>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Pfeil: nach rechts 6">
            <a:extLst>
              <a:ext uri="{FF2B5EF4-FFF2-40B4-BE49-F238E27FC236}">
                <a16:creationId xmlns:a16="http://schemas.microsoft.com/office/drawing/2014/main" id="{282A6D2A-D9FB-B252-C26A-BFC4CEF33ACF}"/>
              </a:ext>
            </a:extLst>
          </p:cNvPr>
          <p:cNvSpPr/>
          <p:nvPr/>
        </p:nvSpPr>
        <p:spPr>
          <a:xfrm>
            <a:off x="6096000" y="5233089"/>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55F5C195-0845-DE89-71BC-218419FE982D}"/>
              </a:ext>
            </a:extLst>
          </p:cNvPr>
          <p:cNvSpPr txBox="1"/>
          <p:nvPr/>
        </p:nvSpPr>
        <p:spPr>
          <a:xfrm>
            <a:off x="6945729" y="5499378"/>
            <a:ext cx="4359965" cy="400110"/>
          </a:xfrm>
          <a:prstGeom prst="rect">
            <a:avLst/>
          </a:prstGeom>
          <a:noFill/>
        </p:spPr>
        <p:txBody>
          <a:bodyPr wrap="square" rtlCol="0">
            <a:spAutoFit/>
          </a:bodyPr>
          <a:lstStyle/>
          <a:p>
            <a:r>
              <a:rPr lang="de-DE" sz="2000" dirty="0">
                <a:highlight>
                  <a:srgbClr val="FF0000"/>
                </a:highlight>
                <a:latin typeface="Arial" panose="020B0604020202020204" pitchFamily="34" charset="0"/>
                <a:cs typeface="Arial" panose="020B0604020202020204" pitchFamily="34" charset="0"/>
              </a:rPr>
              <a:t>Welche Unterschiede?</a:t>
            </a:r>
          </a:p>
        </p:txBody>
      </p:sp>
    </p:spTree>
    <p:extLst>
      <p:ext uri="{BB962C8B-B14F-4D97-AF65-F5344CB8AC3E}">
        <p14:creationId xmlns:p14="http://schemas.microsoft.com/office/powerpoint/2010/main" val="197242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dirty="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423744"/>
            <a:ext cx="11058144" cy="953696"/>
          </a:xfrm>
        </p:spPr>
        <p:txBody>
          <a:bodyPr>
            <a:normAutofit/>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Einsatzgebiete/Anwendungs</a:t>
            </a:r>
            <a:r>
              <a:rPr lang="de-DE" sz="2400" kern="100" dirty="0">
                <a:ea typeface="Arial" panose="020B0604020202020204" pitchFamily="34" charset="0"/>
                <a:cs typeface="Times New Roman" panose="02020603050405020304" pitchFamily="18" charset="0"/>
              </a:rPr>
              <a:t>grenzen</a:t>
            </a:r>
            <a:r>
              <a:rPr lang="de-DE" sz="2400" kern="100" dirty="0">
                <a:effectLst/>
                <a:latin typeface="Arial" panose="020B0604020202020204" pitchFamily="34" charset="0"/>
                <a:ea typeface="Arial" panose="020B0604020202020204" pitchFamily="34" charset="0"/>
                <a:cs typeface="Times New Roman" panose="02020603050405020304" pitchFamily="18" charset="0"/>
              </a:rPr>
              <a:t> (Bohrlängen, Bohrradius, Baugrund/Geologie, Schleppgestänge)</a:t>
            </a:r>
          </a:p>
          <a:p>
            <a:pPr marL="342900" lvl="0" indent="-342900">
              <a:lnSpc>
                <a:spcPct val="110000"/>
              </a:lnSpc>
              <a:buFont typeface="Symbol" panose="05050102010706020507" pitchFamily="18" charset="2"/>
              <a:buChar char=""/>
            </a:pPr>
            <a:endParaRPr lang="de-DE" sz="2400" kern="100" dirty="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1ECDD4B1-DD4E-A405-36C5-6A05468B3F6F}"/>
              </a:ext>
            </a:extLst>
          </p:cNvPr>
          <p:cNvSpPr txBox="1">
            <a:spLocks/>
          </p:cNvSpPr>
          <p:nvPr/>
        </p:nvSpPr>
        <p:spPr>
          <a:xfrm>
            <a:off x="838200" y="2377440"/>
            <a:ext cx="10648950" cy="4013835"/>
          </a:xfrm>
          <a:prstGeom prst="rect">
            <a:avLst/>
          </a:prstGeom>
          <a:ln>
            <a:no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3400" dirty="0">
                <a:ea typeface="Calibri" panose="020F0502020204030204" pitchFamily="34" charset="0"/>
              </a:rPr>
              <a:t>Bohrlängen</a:t>
            </a:r>
          </a:p>
          <a:p>
            <a:pPr marL="0" indent="0">
              <a:buNone/>
            </a:pPr>
            <a:r>
              <a:rPr lang="de-DE" sz="2600" kern="100" dirty="0">
                <a:ea typeface="Arial" panose="020B0604020202020204" pitchFamily="34" charset="0"/>
                <a:cs typeface="Times New Roman" panose="02020603050405020304" pitchFamily="18" charset="0"/>
              </a:rPr>
              <a:t>Welche Faktoren beeinflussen maßgeblich die möglichen Bohrlängen?</a:t>
            </a:r>
          </a:p>
          <a:p>
            <a:pPr lvl="1">
              <a:buFont typeface="Wingdings" panose="05000000000000000000" pitchFamily="2" charset="2"/>
              <a:buChar char="§"/>
            </a:pPr>
            <a:r>
              <a:rPr lang="de-DE" sz="2600" kern="100" dirty="0">
                <a:ea typeface="Arial" panose="020B0604020202020204" pitchFamily="34" charset="0"/>
                <a:cs typeface="Times New Roman" panose="02020603050405020304" pitchFamily="18" charset="0"/>
              </a:rPr>
              <a:t>Eingesetzte Bohranlage</a:t>
            </a:r>
          </a:p>
          <a:p>
            <a:pPr lvl="1">
              <a:buFont typeface="Wingdings" panose="05000000000000000000" pitchFamily="2" charset="2"/>
              <a:buChar char="§"/>
            </a:pPr>
            <a:r>
              <a:rPr lang="de-DE" sz="2600" kern="100" dirty="0">
                <a:ea typeface="Arial" panose="020B0604020202020204" pitchFamily="34" charset="0"/>
                <a:cs typeface="Times New Roman" panose="02020603050405020304" pitchFamily="18" charset="0"/>
              </a:rPr>
              <a:t>Kräfteübertragung und Verluste je System</a:t>
            </a:r>
          </a:p>
          <a:p>
            <a:pPr lvl="1">
              <a:buFont typeface="Wingdings" panose="05000000000000000000" pitchFamily="2" charset="2"/>
              <a:buChar char="§"/>
            </a:pPr>
            <a:r>
              <a:rPr lang="de-DE" sz="2600" kern="100" dirty="0">
                <a:ea typeface="Arial" panose="020B0604020202020204" pitchFamily="34" charset="0"/>
                <a:cs typeface="Times New Roman" panose="02020603050405020304" pitchFamily="18" charset="0"/>
              </a:rPr>
              <a:t>Mögliche Pumpraten bei Mud-Motoren</a:t>
            </a:r>
          </a:p>
          <a:p>
            <a:pPr>
              <a:buFont typeface="Wingdings" panose="05000000000000000000" pitchFamily="2" charset="2"/>
              <a:buChar char="§"/>
            </a:pPr>
            <a:endParaRPr lang="de-DE" sz="2400" dirty="0">
              <a:ea typeface="Calibri" panose="020F0502020204030204" pitchFamily="34" charset="0"/>
            </a:endParaRPr>
          </a:p>
          <a:p>
            <a:pPr>
              <a:buFont typeface="Wingdings" panose="05000000000000000000" pitchFamily="2" charset="2"/>
              <a:buChar char="§"/>
            </a:pPr>
            <a:r>
              <a:rPr lang="de-DE" sz="2600" b="1" dirty="0">
                <a:ea typeface="Calibri" panose="020F0502020204030204" pitchFamily="34" charset="0"/>
              </a:rPr>
              <a:t>Doppelbohrgestänge-Systeme (18 t, 30 t, 54 t-Klasse)</a:t>
            </a:r>
          </a:p>
          <a:p>
            <a:r>
              <a:rPr lang="de-DE" sz="2600" dirty="0"/>
              <a:t>Bohrlängen ca.: 		</a:t>
            </a:r>
            <a:r>
              <a:rPr lang="de-DE" sz="2600" b="1" dirty="0"/>
              <a:t>200-300 m </a:t>
            </a:r>
            <a:r>
              <a:rPr lang="de-DE" sz="2600" dirty="0"/>
              <a:t>(18 t) </a:t>
            </a:r>
            <a:r>
              <a:rPr lang="de-DE" sz="2600" b="1" dirty="0"/>
              <a:t>300-400 m </a:t>
            </a:r>
            <a:r>
              <a:rPr lang="de-DE" sz="2600" dirty="0"/>
              <a:t>(30 t)	</a:t>
            </a:r>
            <a:r>
              <a:rPr lang="de-DE" sz="2600" b="1" dirty="0"/>
              <a:t>400-600 m </a:t>
            </a:r>
            <a:r>
              <a:rPr lang="de-DE" sz="2600" dirty="0"/>
              <a:t>(54 t)</a:t>
            </a:r>
          </a:p>
          <a:p>
            <a:r>
              <a:rPr lang="de-DE" sz="2600" dirty="0"/>
              <a:t>Baugrund (Geologie):		Fels, wechselhafter Baugrund</a:t>
            </a:r>
            <a:endParaRPr lang="de-DE" sz="2600" b="1" dirty="0">
              <a:ea typeface="Calibri" panose="020F0502020204030204" pitchFamily="34" charset="0"/>
            </a:endParaRPr>
          </a:p>
          <a:p>
            <a:pPr>
              <a:buFont typeface="Wingdings" panose="05000000000000000000" pitchFamily="2" charset="2"/>
              <a:buChar char="§"/>
            </a:pPr>
            <a:r>
              <a:rPr lang="de-DE" sz="2600" b="1" dirty="0">
                <a:ea typeface="Calibri" panose="020F0502020204030204" pitchFamily="34" charset="0"/>
              </a:rPr>
              <a:t>Mud-Motoren (18 t, 30 t, 54 t-Klasse)</a:t>
            </a:r>
          </a:p>
          <a:p>
            <a:r>
              <a:rPr lang="de-DE" sz="2600" dirty="0"/>
              <a:t>Bohrlängen ca.:		</a:t>
            </a:r>
            <a:r>
              <a:rPr lang="de-DE" sz="2600" b="1" dirty="0"/>
              <a:t>200-350</a:t>
            </a:r>
            <a:r>
              <a:rPr lang="de-DE" sz="2600" dirty="0"/>
              <a:t> m (18 t) 	</a:t>
            </a:r>
            <a:r>
              <a:rPr lang="de-DE" sz="2600" b="1" dirty="0"/>
              <a:t>300-450</a:t>
            </a:r>
            <a:r>
              <a:rPr lang="de-DE" sz="2600" dirty="0"/>
              <a:t> m (30 t)	</a:t>
            </a:r>
            <a:r>
              <a:rPr lang="de-DE" sz="2600" b="1" dirty="0"/>
              <a:t>400-650</a:t>
            </a:r>
            <a:r>
              <a:rPr lang="de-DE" sz="2600" dirty="0"/>
              <a:t> m (54 t)</a:t>
            </a:r>
          </a:p>
          <a:p>
            <a:r>
              <a:rPr lang="de-DE" sz="2600" dirty="0"/>
              <a:t>Baugrund (Geologie):		Fels, wechselhafter Baugrund</a:t>
            </a:r>
            <a:endParaRPr lang="de-DE" sz="2000" dirty="0"/>
          </a:p>
          <a:p>
            <a:endParaRPr lang="de-DE" sz="2000" dirty="0"/>
          </a:p>
        </p:txBody>
      </p:sp>
      <p:cxnSp>
        <p:nvCxnSpPr>
          <p:cNvPr id="5" name="Gerader Verbinder 4">
            <a:extLst>
              <a:ext uri="{FF2B5EF4-FFF2-40B4-BE49-F238E27FC236}">
                <a16:creationId xmlns:a16="http://schemas.microsoft.com/office/drawing/2014/main" id="{FF30FA1A-54B8-3913-E965-FC7A87365B6A}"/>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46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dirty="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634165" y="2075474"/>
            <a:ext cx="11257641" cy="2237795"/>
          </a:xfrm>
          <a:ln>
            <a:noFill/>
          </a:ln>
        </p:spPr>
        <p:txBody>
          <a:bodyPr vert="horz" lIns="91440" tIns="45720" rIns="91440" bIns="45720" rtlCol="0" anchor="t">
            <a:normAutofit fontScale="25000" lnSpcReduction="20000"/>
          </a:bodyPr>
          <a:lstStyle/>
          <a:p>
            <a:pPr marL="342900" lvl="0" indent="-342900">
              <a:lnSpc>
                <a:spcPct val="110000"/>
              </a:lnSpc>
              <a:buFont typeface="Symbol" panose="05050102010706020507" pitchFamily="18" charset="2"/>
              <a:buChar char=""/>
            </a:pPr>
            <a:r>
              <a:rPr lang="de-DE" sz="9600" kern="100" dirty="0">
                <a:effectLst/>
                <a:latin typeface="Arial"/>
                <a:ea typeface="Arial" panose="020B0604020202020204" pitchFamily="34" charset="0"/>
                <a:cs typeface="Times New Roman"/>
              </a:rPr>
              <a:t>Mögliche Bohrradien</a:t>
            </a:r>
          </a:p>
          <a:p>
            <a:pPr marL="0" lvl="0" indent="0">
              <a:lnSpc>
                <a:spcPct val="110000"/>
              </a:lnSpc>
              <a:buNone/>
            </a:pPr>
            <a:r>
              <a:rPr lang="de-DE" sz="7200" kern="100" dirty="0">
                <a:effectLst/>
                <a:latin typeface="Arial"/>
                <a:ea typeface="Arial" panose="020B0604020202020204" pitchFamily="34" charset="0"/>
                <a:cs typeface="Times New Roman"/>
              </a:rPr>
              <a:t>Welche Faktoren beeinflussen maßgeblich die Mindest-Bohrradien?  </a:t>
            </a:r>
          </a:p>
          <a:p>
            <a:pPr lvl="1">
              <a:lnSpc>
                <a:spcPct val="110000"/>
              </a:lnSpc>
              <a:buFont typeface="Wingdings" panose="05000000000000000000" pitchFamily="2" charset="2"/>
              <a:buChar char="§"/>
            </a:pPr>
            <a:r>
              <a:rPr lang="de-DE" sz="7200" kern="100" dirty="0">
                <a:latin typeface="Arial"/>
                <a:ea typeface="Arial" panose="020B0604020202020204" pitchFamily="34" charset="0"/>
                <a:cs typeface="Times New Roman"/>
              </a:rPr>
              <a:t>Geologie</a:t>
            </a:r>
          </a:p>
          <a:p>
            <a:pPr lvl="1">
              <a:lnSpc>
                <a:spcPct val="110000"/>
              </a:lnSpc>
              <a:buFont typeface="Wingdings" panose="05000000000000000000" pitchFamily="2" charset="2"/>
              <a:buChar char="§"/>
            </a:pPr>
            <a:r>
              <a:rPr lang="de-DE" sz="7200" kern="100" dirty="0">
                <a:effectLst/>
                <a:latin typeface="Arial"/>
                <a:ea typeface="Arial" panose="020B0604020202020204" pitchFamily="34" charset="0"/>
                <a:cs typeface="Times New Roman"/>
              </a:rPr>
              <a:t>Geometrie und Abmessungen (auch Meißel) </a:t>
            </a:r>
          </a:p>
          <a:p>
            <a:pPr lvl="1">
              <a:lnSpc>
                <a:spcPct val="110000"/>
              </a:lnSpc>
              <a:buFont typeface="Wingdings" panose="05000000000000000000" pitchFamily="2" charset="2"/>
              <a:buChar char="§"/>
            </a:pPr>
            <a:r>
              <a:rPr lang="de-DE" sz="7200" kern="100" dirty="0">
                <a:effectLst/>
                <a:latin typeface="Arial"/>
                <a:ea typeface="Arial" panose="020B0604020202020204" pitchFamily="34" charset="0"/>
                <a:cs typeface="Times New Roman"/>
              </a:rPr>
              <a:t>Ausprägung Knickstück</a:t>
            </a:r>
            <a:r>
              <a:rPr lang="de-DE" sz="7200" kern="100" dirty="0">
                <a:latin typeface="Arial"/>
                <a:ea typeface="Arial" panose="020B0604020202020204" pitchFamily="34" charset="0"/>
                <a:cs typeface="Times New Roman"/>
              </a:rPr>
              <a:t> (Bent Sub)</a:t>
            </a:r>
            <a:endParaRPr lang="de-DE" sz="7200" kern="100" dirty="0">
              <a:effectLst/>
              <a:latin typeface="Arial"/>
              <a:ea typeface="Arial" panose="020B0604020202020204" pitchFamily="34" charset="0"/>
              <a:cs typeface="Times New Roman"/>
            </a:endParaRPr>
          </a:p>
          <a:p>
            <a:pPr lvl="1">
              <a:lnSpc>
                <a:spcPct val="110000"/>
              </a:lnSpc>
              <a:buFont typeface="Wingdings" panose="05000000000000000000" pitchFamily="2" charset="2"/>
              <a:buChar char="§"/>
            </a:pPr>
            <a:r>
              <a:rPr lang="de-DE" sz="7200" kern="100" dirty="0">
                <a:latin typeface="Arial"/>
                <a:cs typeface="Times New Roman"/>
              </a:rPr>
              <a:t>Steifigkeit des Systems</a:t>
            </a:r>
            <a:r>
              <a:rPr lang="de-DE" sz="2400" kern="100" dirty="0">
                <a:effectLst/>
                <a:latin typeface="Arial"/>
                <a:ea typeface="Arial" panose="020B0604020202020204" pitchFamily="34" charset="0"/>
                <a:cs typeface="Times New Roman"/>
              </a:rPr>
              <a:t>		</a:t>
            </a:r>
            <a:endParaRPr lang="de-DE" dirty="0">
              <a:effectLst/>
              <a:latin typeface="Arial"/>
              <a:ea typeface="Calibri" panose="020F0502020204030204" pitchFamily="34" charset="0"/>
              <a:cs typeface="Times New Roman"/>
            </a:endParaRPr>
          </a:p>
          <a:p>
            <a:endParaRPr lang="de-DE" dirty="0"/>
          </a:p>
        </p:txBody>
      </p:sp>
      <p:sp>
        <p:nvSpPr>
          <p:cNvPr id="4" name="Inhaltsplatzhalter 2">
            <a:extLst>
              <a:ext uri="{FF2B5EF4-FFF2-40B4-BE49-F238E27FC236}">
                <a16:creationId xmlns:a16="http://schemas.microsoft.com/office/drawing/2014/main" id="{AD8E0BD5-E774-9891-9B6F-9293392304EC}"/>
              </a:ext>
            </a:extLst>
          </p:cNvPr>
          <p:cNvSpPr txBox="1">
            <a:spLocks/>
          </p:cNvSpPr>
          <p:nvPr/>
        </p:nvSpPr>
        <p:spPr>
          <a:xfrm>
            <a:off x="634165" y="4356963"/>
            <a:ext cx="4993364" cy="1746679"/>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000" b="1" dirty="0">
                <a:latin typeface="Arial"/>
                <a:ea typeface="Calibri"/>
                <a:cs typeface="Arial"/>
              </a:rPr>
              <a:t>Doppelbohrgestänge-Systeme </a:t>
            </a:r>
          </a:p>
          <a:p>
            <a:pPr marL="0" indent="0">
              <a:buNone/>
            </a:pPr>
            <a:r>
              <a:rPr lang="de-DE" sz="1600" b="1" dirty="0">
                <a:latin typeface="Arial"/>
                <a:ea typeface="Calibri"/>
                <a:cs typeface="Arial"/>
              </a:rPr>
              <a:t>(unter optimalen Bedingungen)</a:t>
            </a:r>
          </a:p>
          <a:p>
            <a:pPr lvl="1">
              <a:buFont typeface="Wingdings" panose="05000000000000000000" pitchFamily="2" charset="2"/>
              <a:buChar char="§"/>
            </a:pPr>
            <a:r>
              <a:rPr lang="de-DE" sz="2000" dirty="0">
                <a:latin typeface="Arial"/>
                <a:ea typeface="Calibri"/>
                <a:cs typeface="Arial"/>
              </a:rPr>
              <a:t>18 t Klasse 	50 m </a:t>
            </a:r>
          </a:p>
          <a:p>
            <a:pPr lvl="1">
              <a:buFont typeface="Wingdings" panose="05000000000000000000" pitchFamily="2" charset="2"/>
              <a:buChar char="§"/>
            </a:pPr>
            <a:r>
              <a:rPr lang="de-DE" sz="2000" dirty="0">
                <a:latin typeface="Arial"/>
                <a:ea typeface="Calibri"/>
                <a:cs typeface="Arial"/>
              </a:rPr>
              <a:t>30 t Klasse	65 m </a:t>
            </a:r>
          </a:p>
          <a:p>
            <a:pPr lvl="1">
              <a:buFont typeface="Wingdings" panose="05000000000000000000" pitchFamily="2" charset="2"/>
              <a:buChar char="§"/>
            </a:pPr>
            <a:r>
              <a:rPr lang="de-DE" sz="2000" dirty="0">
                <a:latin typeface="Arial"/>
                <a:ea typeface="Calibri"/>
                <a:cs typeface="Arial"/>
              </a:rPr>
              <a:t>54 t Klasse	65 m</a:t>
            </a:r>
            <a:endParaRPr lang="de-DE" sz="2000" b="1" dirty="0">
              <a:latin typeface="Arial"/>
              <a:ea typeface="Calibri"/>
              <a:cs typeface="Arial"/>
            </a:endParaRPr>
          </a:p>
          <a:p>
            <a:pPr>
              <a:buFont typeface="Wingdings" panose="05000000000000000000" pitchFamily="2" charset="2"/>
              <a:buChar char="§"/>
            </a:pPr>
            <a:endParaRPr lang="de-DE" sz="2400" b="1" dirty="0">
              <a:ea typeface="Calibri" panose="020F0502020204030204" pitchFamily="34" charset="0"/>
            </a:endParaRPr>
          </a:p>
        </p:txBody>
      </p:sp>
      <p:sp>
        <p:nvSpPr>
          <p:cNvPr id="5" name="Inhaltsplatzhalter 2">
            <a:extLst>
              <a:ext uri="{FF2B5EF4-FFF2-40B4-BE49-F238E27FC236}">
                <a16:creationId xmlns:a16="http://schemas.microsoft.com/office/drawing/2014/main" id="{13907DB2-F3A7-8698-96C8-11E004050A31}"/>
              </a:ext>
            </a:extLst>
          </p:cNvPr>
          <p:cNvSpPr txBox="1">
            <a:spLocks/>
          </p:cNvSpPr>
          <p:nvPr/>
        </p:nvSpPr>
        <p:spPr>
          <a:xfrm>
            <a:off x="5757672" y="4361628"/>
            <a:ext cx="5666497" cy="1746678"/>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000" b="1" dirty="0">
                <a:latin typeface="Arial"/>
                <a:ea typeface="Calibri"/>
                <a:cs typeface="Arial"/>
              </a:rPr>
              <a:t>Mud-Motoren</a:t>
            </a:r>
          </a:p>
          <a:p>
            <a:pPr marL="0" indent="0">
              <a:buNone/>
            </a:pPr>
            <a:r>
              <a:rPr lang="de-DE" sz="1600" b="1" dirty="0">
                <a:latin typeface="Arial"/>
                <a:ea typeface="Calibri"/>
                <a:cs typeface="Arial"/>
              </a:rPr>
              <a:t>(unter optimalen Bedingungen)</a:t>
            </a:r>
          </a:p>
          <a:p>
            <a:pPr lvl="1">
              <a:buFont typeface="Wingdings" panose="05000000000000000000" pitchFamily="2" charset="2"/>
              <a:buChar char="§"/>
            </a:pPr>
            <a:r>
              <a:rPr lang="de-DE" sz="2000" dirty="0">
                <a:latin typeface="Arial"/>
                <a:ea typeface="Calibri"/>
                <a:cs typeface="Arial"/>
              </a:rPr>
              <a:t>18 t Klasse   100 m </a:t>
            </a:r>
            <a:r>
              <a:rPr lang="de-DE" sz="1200" dirty="0">
                <a:latin typeface="Arial"/>
                <a:ea typeface="Calibri"/>
                <a:cs typeface="Arial"/>
              </a:rPr>
              <a:t>(3 3/4 </a:t>
            </a:r>
            <a:r>
              <a:rPr lang="de-DE" sz="1200" b="1" dirty="0">
                <a:latin typeface="Arial"/>
                <a:ea typeface="Calibri"/>
                <a:cs typeface="Arial"/>
              </a:rPr>
              <a:t>75 m </a:t>
            </a:r>
            <a:r>
              <a:rPr lang="de-DE" sz="1200" dirty="0">
                <a:latin typeface="Arial"/>
                <a:ea typeface="Calibri"/>
                <a:cs typeface="Arial"/>
              </a:rPr>
              <a:t>mit </a:t>
            </a:r>
            <a:r>
              <a:rPr lang="de-DE" sz="1200" dirty="0" err="1">
                <a:latin typeface="Arial"/>
                <a:ea typeface="Calibri"/>
                <a:cs typeface="Arial"/>
              </a:rPr>
              <a:t>Rockbreaker</a:t>
            </a:r>
            <a:r>
              <a:rPr lang="de-DE" sz="1200" dirty="0">
                <a:latin typeface="Arial"/>
                <a:ea typeface="Calibri"/>
                <a:cs typeface="Arial"/>
              </a:rPr>
              <a:t>)</a:t>
            </a:r>
          </a:p>
          <a:p>
            <a:pPr lvl="1">
              <a:buFont typeface="Wingdings" panose="05000000000000000000" pitchFamily="2" charset="2"/>
              <a:buChar char="§"/>
            </a:pPr>
            <a:r>
              <a:rPr lang="de-DE" sz="2000" dirty="0">
                <a:latin typeface="Arial"/>
                <a:ea typeface="Calibri"/>
                <a:cs typeface="Arial"/>
              </a:rPr>
              <a:t>30 t Klasse   100  m</a:t>
            </a:r>
          </a:p>
          <a:p>
            <a:pPr lvl="1">
              <a:buFont typeface="Wingdings" panose="05000000000000000000" pitchFamily="2" charset="2"/>
              <a:buChar char="§"/>
            </a:pPr>
            <a:r>
              <a:rPr lang="de-DE" sz="2000" dirty="0">
                <a:latin typeface="Arial"/>
                <a:ea typeface="Calibri"/>
                <a:cs typeface="Arial"/>
              </a:rPr>
              <a:t>54 t Klasse   100 m </a:t>
            </a:r>
          </a:p>
          <a:p>
            <a:pPr>
              <a:buFont typeface="Wingdings" panose="05000000000000000000" pitchFamily="2" charset="2"/>
              <a:buChar char="§"/>
            </a:pPr>
            <a:endParaRPr lang="de-DE" sz="2400" b="1" dirty="0">
              <a:ea typeface="Calibri" panose="020F0502020204030204" pitchFamily="34" charset="0"/>
            </a:endParaRPr>
          </a:p>
        </p:txBody>
      </p:sp>
      <p:sp>
        <p:nvSpPr>
          <p:cNvPr id="6" name="Inhaltsplatzhalter 2">
            <a:extLst>
              <a:ext uri="{FF2B5EF4-FFF2-40B4-BE49-F238E27FC236}">
                <a16:creationId xmlns:a16="http://schemas.microsoft.com/office/drawing/2014/main" id="{C9571D38-7032-FC47-5009-3A37D671841F}"/>
              </a:ext>
            </a:extLst>
          </p:cNvPr>
          <p:cNvSpPr txBox="1">
            <a:spLocks/>
          </p:cNvSpPr>
          <p:nvPr/>
        </p:nvSpPr>
        <p:spPr>
          <a:xfrm>
            <a:off x="593345" y="1412435"/>
            <a:ext cx="11321563" cy="63738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Symbol" panose="05050102010706020507" pitchFamily="18" charset="2"/>
              <a:buChar char=""/>
            </a:pPr>
            <a:r>
              <a:rPr lang="de-DE" sz="2400" kern="100" dirty="0">
                <a:ea typeface="Arial" panose="020B0604020202020204" pitchFamily="34" charset="0"/>
                <a:cs typeface="Times New Roman" panose="02020603050405020304" pitchFamily="18" charset="0"/>
              </a:rPr>
              <a:t>Einsatzgebiete/Anwendungsgrenzen (Bohrlängen, Bohrradius, Baugrund/Geologie, Schleppgestänge)</a:t>
            </a:r>
          </a:p>
          <a:p>
            <a:pPr marL="342900" indent="-342900">
              <a:lnSpc>
                <a:spcPct val="110000"/>
              </a:lnSpc>
              <a:buFont typeface="Symbol" panose="05050102010706020507" pitchFamily="18" charset="2"/>
              <a:buChar char=""/>
            </a:pPr>
            <a:endParaRPr lang="de-DE" sz="2400" kern="100" dirty="0">
              <a:ea typeface="Arial" panose="020B0604020202020204" pitchFamily="34" charset="0"/>
              <a:cs typeface="Times New Roman" panose="02020603050405020304" pitchFamily="18" charset="0"/>
            </a:endParaRPr>
          </a:p>
          <a:p>
            <a:pPr marL="0" indent="0">
              <a:buFont typeface="Arial" panose="020B0604020202020204" pitchFamily="34" charset="0"/>
              <a:buNone/>
            </a:pPr>
            <a:endParaRPr lang="de-DE" dirty="0">
              <a:latin typeface="Calibri" panose="020F0502020204030204" pitchFamily="34" charset="0"/>
              <a:ea typeface="Calibri" panose="020F0502020204030204" pitchFamily="34" charset="0"/>
            </a:endParaRPr>
          </a:p>
          <a:p>
            <a:endParaRPr lang="de-DE" dirty="0"/>
          </a:p>
        </p:txBody>
      </p:sp>
      <p:cxnSp>
        <p:nvCxnSpPr>
          <p:cNvPr id="7" name="Gerader Verbinder 6">
            <a:extLst>
              <a:ext uri="{FF2B5EF4-FFF2-40B4-BE49-F238E27FC236}">
                <a16:creationId xmlns:a16="http://schemas.microsoft.com/office/drawing/2014/main" id="{68EB04EC-1B36-6DA3-1BCD-E1DBC71D5E24}"/>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23D2295A-DDC4-2063-CB87-BB5BB1BD7160}"/>
              </a:ext>
            </a:extLst>
          </p:cNvPr>
          <p:cNvSpPr/>
          <p:nvPr/>
        </p:nvSpPr>
        <p:spPr>
          <a:xfrm>
            <a:off x="7912076" y="4629777"/>
            <a:ext cx="932507" cy="1746678"/>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mit Pfeil 9">
            <a:extLst>
              <a:ext uri="{FF2B5EF4-FFF2-40B4-BE49-F238E27FC236}">
                <a16:creationId xmlns:a16="http://schemas.microsoft.com/office/drawing/2014/main" id="{A5FE7C18-FF7A-4F42-7022-10D2D6FCD129}"/>
              </a:ext>
            </a:extLst>
          </p:cNvPr>
          <p:cNvCxnSpPr/>
          <p:nvPr/>
        </p:nvCxnSpPr>
        <p:spPr>
          <a:xfrm flipH="1">
            <a:off x="8590920" y="3897745"/>
            <a:ext cx="756280" cy="86821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AA1CFE14-4E15-47D7-93F8-9292DB3FF401}"/>
              </a:ext>
            </a:extLst>
          </p:cNvPr>
          <p:cNvSpPr txBox="1"/>
          <p:nvPr/>
        </p:nvSpPr>
        <p:spPr>
          <a:xfrm>
            <a:off x="8590920" y="2695209"/>
            <a:ext cx="3519055" cy="1200329"/>
          </a:xfrm>
          <a:prstGeom prst="rect">
            <a:avLst/>
          </a:prstGeom>
          <a:noFill/>
        </p:spPr>
        <p:txBody>
          <a:bodyPr wrap="square" rtlCol="0">
            <a:spAutoFit/>
          </a:bodyPr>
          <a:lstStyle/>
          <a:p>
            <a:r>
              <a:rPr lang="de-DE" dirty="0"/>
              <a:t>Abhängig von:</a:t>
            </a:r>
          </a:p>
          <a:p>
            <a:pPr marL="285750" indent="-285750">
              <a:buFontTx/>
              <a:buChar char="-"/>
            </a:pPr>
            <a:r>
              <a:rPr lang="de-DE" dirty="0"/>
              <a:t>Motor-Außendurchmesser</a:t>
            </a:r>
          </a:p>
          <a:p>
            <a:pPr marL="285750" indent="-285750">
              <a:buFontTx/>
              <a:buChar char="-"/>
            </a:pPr>
            <a:r>
              <a:rPr lang="de-DE" dirty="0"/>
              <a:t>Bit-Größe</a:t>
            </a:r>
          </a:p>
          <a:p>
            <a:pPr marL="285750" indent="-285750">
              <a:buFontTx/>
              <a:buChar char="-"/>
            </a:pPr>
            <a:r>
              <a:rPr lang="de-DE" dirty="0"/>
              <a:t>Geologie</a:t>
            </a:r>
          </a:p>
        </p:txBody>
      </p:sp>
      <p:sp>
        <p:nvSpPr>
          <p:cNvPr id="12" name="Textfeld 11">
            <a:extLst>
              <a:ext uri="{FF2B5EF4-FFF2-40B4-BE49-F238E27FC236}">
                <a16:creationId xmlns:a16="http://schemas.microsoft.com/office/drawing/2014/main" id="{DB39E3C2-0B7E-D0F9-9139-B4CA1648FB14}"/>
              </a:ext>
            </a:extLst>
          </p:cNvPr>
          <p:cNvSpPr txBox="1"/>
          <p:nvPr/>
        </p:nvSpPr>
        <p:spPr>
          <a:xfrm>
            <a:off x="6152548" y="2980420"/>
            <a:ext cx="2095525" cy="1200329"/>
          </a:xfrm>
          <a:prstGeom prst="rect">
            <a:avLst/>
          </a:prstGeom>
          <a:noFill/>
        </p:spPr>
        <p:txBody>
          <a:bodyPr wrap="square" rtlCol="0">
            <a:spAutoFit/>
          </a:bodyPr>
          <a:lstStyle/>
          <a:p>
            <a:r>
              <a:rPr lang="de-DE" dirty="0"/>
              <a:t>Abhängig von:</a:t>
            </a:r>
          </a:p>
          <a:p>
            <a:pPr marL="285750" indent="-285750">
              <a:buFontTx/>
              <a:buChar char="-"/>
            </a:pPr>
            <a:r>
              <a:rPr lang="de-DE" dirty="0"/>
              <a:t>Typ </a:t>
            </a:r>
            <a:r>
              <a:rPr lang="de-DE" dirty="0" err="1"/>
              <a:t>Rockbreaker</a:t>
            </a:r>
            <a:endParaRPr lang="de-DE" dirty="0"/>
          </a:p>
          <a:p>
            <a:pPr marL="285750" indent="-285750">
              <a:buFontTx/>
              <a:buChar char="-"/>
            </a:pPr>
            <a:r>
              <a:rPr lang="de-DE" dirty="0"/>
              <a:t>Bit-Größe</a:t>
            </a:r>
          </a:p>
          <a:p>
            <a:pPr marL="285750" indent="-285750">
              <a:buFontTx/>
              <a:buChar char="-"/>
            </a:pPr>
            <a:r>
              <a:rPr lang="de-DE" dirty="0"/>
              <a:t>Geologie</a:t>
            </a:r>
          </a:p>
        </p:txBody>
      </p:sp>
      <p:cxnSp>
        <p:nvCxnSpPr>
          <p:cNvPr id="13" name="Gerade Verbindung mit Pfeil 12">
            <a:extLst>
              <a:ext uri="{FF2B5EF4-FFF2-40B4-BE49-F238E27FC236}">
                <a16:creationId xmlns:a16="http://schemas.microsoft.com/office/drawing/2014/main" id="{1A62D720-B3FC-71A9-A2A3-6013CB6353FF}"/>
              </a:ext>
            </a:extLst>
          </p:cNvPr>
          <p:cNvCxnSpPr>
            <a:cxnSpLocks/>
          </p:cNvCxnSpPr>
          <p:nvPr/>
        </p:nvCxnSpPr>
        <p:spPr>
          <a:xfrm flipH="1">
            <a:off x="4234403" y="3761558"/>
            <a:ext cx="1901409" cy="100440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9B9CCC07-FC30-A6C4-9D20-C09D6837C66C}"/>
              </a:ext>
            </a:extLst>
          </p:cNvPr>
          <p:cNvSpPr/>
          <p:nvPr/>
        </p:nvSpPr>
        <p:spPr>
          <a:xfrm>
            <a:off x="3302563" y="4629777"/>
            <a:ext cx="932507" cy="1746678"/>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4321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1" grpId="0"/>
      <p:bldP spid="12"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2648B40-F5BA-8E66-1D45-4BDE83C408DA}"/>
              </a:ext>
            </a:extLst>
          </p:cNvPr>
          <p:cNvPicPr>
            <a:picLocks noChangeAspect="1"/>
          </p:cNvPicPr>
          <p:nvPr/>
        </p:nvPicPr>
        <p:blipFill>
          <a:blip r:embed="rId2"/>
          <a:stretch>
            <a:fillRect/>
          </a:stretch>
        </p:blipFill>
        <p:spPr>
          <a:xfrm rot="5400000">
            <a:off x="7507741" y="635966"/>
            <a:ext cx="2237797" cy="4844066"/>
          </a:xfrm>
          <a:prstGeom prst="rect">
            <a:avLst/>
          </a:prstGeom>
        </p:spPr>
      </p:pic>
      <p:pic>
        <p:nvPicPr>
          <p:cNvPr id="11" name="Grafik 10">
            <a:extLst>
              <a:ext uri="{FF2B5EF4-FFF2-40B4-BE49-F238E27FC236}">
                <a16:creationId xmlns:a16="http://schemas.microsoft.com/office/drawing/2014/main" id="{D56205C4-D27E-5C4F-3BB5-A627F386FB42}"/>
              </a:ext>
            </a:extLst>
          </p:cNvPr>
          <p:cNvPicPr>
            <a:picLocks noChangeAspect="1"/>
          </p:cNvPicPr>
          <p:nvPr/>
        </p:nvPicPr>
        <p:blipFill>
          <a:blip r:embed="rId3"/>
          <a:stretch>
            <a:fillRect/>
          </a:stretch>
        </p:blipFill>
        <p:spPr>
          <a:xfrm rot="5400000">
            <a:off x="2793560" y="3025589"/>
            <a:ext cx="1975511" cy="4762877"/>
          </a:xfrm>
          <a:prstGeom prst="rect">
            <a:avLst/>
          </a:prstGeom>
        </p:spPr>
      </p:pic>
      <p:pic>
        <p:nvPicPr>
          <p:cNvPr id="13" name="Grafik 12">
            <a:extLst>
              <a:ext uri="{FF2B5EF4-FFF2-40B4-BE49-F238E27FC236}">
                <a16:creationId xmlns:a16="http://schemas.microsoft.com/office/drawing/2014/main" id="{CBCD99EA-E64E-41B5-83A5-B3E3A7DC9C18}"/>
              </a:ext>
            </a:extLst>
          </p:cNvPr>
          <p:cNvPicPr>
            <a:picLocks noChangeAspect="1"/>
          </p:cNvPicPr>
          <p:nvPr/>
        </p:nvPicPr>
        <p:blipFill>
          <a:blip r:embed="rId4"/>
          <a:stretch>
            <a:fillRect/>
          </a:stretch>
        </p:blipFill>
        <p:spPr>
          <a:xfrm rot="5400000">
            <a:off x="7564143" y="2991444"/>
            <a:ext cx="2043805" cy="4762876"/>
          </a:xfrm>
          <a:prstGeom prst="rect">
            <a:avLst/>
          </a:prstGeom>
        </p:spPr>
      </p:pic>
      <p:cxnSp>
        <p:nvCxnSpPr>
          <p:cNvPr id="3" name="Gerader Verbinder 2">
            <a:extLst>
              <a:ext uri="{FF2B5EF4-FFF2-40B4-BE49-F238E27FC236}">
                <a16:creationId xmlns:a16="http://schemas.microsoft.com/office/drawing/2014/main" id="{D481329D-04C9-43A8-BCC7-AB8D4B2628A9}"/>
              </a:ext>
            </a:extLst>
          </p:cNvPr>
          <p:cNvCxnSpPr/>
          <p:nvPr/>
        </p:nvCxnSpPr>
        <p:spPr>
          <a:xfrm>
            <a:off x="600546" y="1226358"/>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B91A3864-C867-A409-943D-77123618E485}"/>
              </a:ext>
            </a:extLst>
          </p:cNvPr>
          <p:cNvSpPr txBox="1"/>
          <p:nvPr/>
        </p:nvSpPr>
        <p:spPr>
          <a:xfrm>
            <a:off x="934590" y="1867598"/>
            <a:ext cx="5457066" cy="2831544"/>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Faktoren für Bohrbarkeit in Hart-Weich-Wechsel im Gestein:</a:t>
            </a:r>
          </a:p>
          <a:p>
            <a:pPr marL="342900" indent="-342900">
              <a:buFont typeface="Wingdings" panose="05000000000000000000" pitchFamily="2" charset="2"/>
              <a:buChar char="§"/>
            </a:pPr>
            <a:endParaRPr lang="de-DE"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de-DE" sz="2000" dirty="0">
                <a:latin typeface="Arial" panose="020B0604020202020204" pitchFamily="34" charset="0"/>
                <a:cs typeface="Arial" panose="020B0604020202020204" pitchFamily="34" charset="0"/>
              </a:rPr>
              <a:t>Mud Flow</a:t>
            </a:r>
          </a:p>
          <a:p>
            <a:pPr marL="342900" indent="-342900">
              <a:buFont typeface="Wingdings" panose="05000000000000000000" pitchFamily="2" charset="2"/>
              <a:buChar char="§"/>
            </a:pPr>
            <a:r>
              <a:rPr lang="de-DE" sz="2000" dirty="0">
                <a:latin typeface="Arial" panose="020B0604020202020204" pitchFamily="34" charset="0"/>
                <a:cs typeface="Arial" panose="020B0604020202020204" pitchFamily="34" charset="0"/>
              </a:rPr>
              <a:t>RPM (</a:t>
            </a:r>
            <a:r>
              <a:rPr lang="de-DE" sz="2000" dirty="0" err="1">
                <a:latin typeface="Arial" panose="020B0604020202020204" pitchFamily="34" charset="0"/>
                <a:cs typeface="Arial" panose="020B0604020202020204" pitchFamily="34" charset="0"/>
              </a:rPr>
              <a:t>rounds</a:t>
            </a:r>
            <a:r>
              <a:rPr lang="de-DE" sz="2000" dirty="0">
                <a:latin typeface="Arial" panose="020B0604020202020204" pitchFamily="34" charset="0"/>
                <a:cs typeface="Arial" panose="020B0604020202020204" pitchFamily="34" charset="0"/>
              </a:rPr>
              <a:t> per </a:t>
            </a:r>
            <a:r>
              <a:rPr lang="de-DE" sz="2000" dirty="0" err="1">
                <a:latin typeface="Arial" panose="020B0604020202020204" pitchFamily="34" charset="0"/>
                <a:cs typeface="Arial" panose="020B0604020202020204" pitchFamily="34" charset="0"/>
              </a:rPr>
              <a:t>minute</a:t>
            </a:r>
            <a:r>
              <a:rPr lang="de-DE" sz="2000"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
            </a:pPr>
            <a:r>
              <a:rPr lang="de-DE" sz="2000" dirty="0">
                <a:latin typeface="Arial" panose="020B0604020202020204" pitchFamily="34" charset="0"/>
                <a:cs typeface="Arial" panose="020B0604020202020204" pitchFamily="34" charset="0"/>
              </a:rPr>
              <a:t>ROP (rate </a:t>
            </a:r>
            <a:r>
              <a:rPr lang="de-DE" sz="2000" dirty="0" err="1">
                <a:latin typeface="Arial" panose="020B0604020202020204" pitchFamily="34" charset="0"/>
                <a:cs typeface="Arial" panose="020B0604020202020204" pitchFamily="34" charset="0"/>
              </a:rPr>
              <a:t>of</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penetration</a:t>
            </a:r>
            <a:r>
              <a:rPr lang="de-DE" sz="2000" dirty="0">
                <a:latin typeface="Arial" panose="020B0604020202020204" pitchFamily="34" charset="0"/>
                <a:cs typeface="Arial" panose="020B0604020202020204" pitchFamily="34" charset="0"/>
              </a:rPr>
              <a:t>, Speed)</a:t>
            </a:r>
          </a:p>
          <a:p>
            <a:pPr marL="342900" indent="-342900">
              <a:buFont typeface="Wingdings" panose="05000000000000000000" pitchFamily="2" charset="2"/>
              <a:buChar char="§"/>
            </a:pPr>
            <a:r>
              <a:rPr lang="de-DE" sz="2000" dirty="0" err="1">
                <a:latin typeface="Arial" panose="020B0604020202020204" pitchFamily="34" charset="0"/>
                <a:cs typeface="Arial" panose="020B0604020202020204" pitchFamily="34" charset="0"/>
              </a:rPr>
              <a:t>Steerability</a:t>
            </a:r>
            <a:endParaRPr lang="de-DE"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de-DE" sz="2000" dirty="0" err="1">
                <a:latin typeface="Arial" panose="020B0604020202020204" pitchFamily="34" charset="0"/>
                <a:cs typeface="Arial" panose="020B0604020202020204" pitchFamily="34" charset="0"/>
              </a:rPr>
              <a:t>Reaction</a:t>
            </a:r>
            <a:r>
              <a:rPr lang="de-DE" sz="2000" dirty="0">
                <a:latin typeface="Arial" panose="020B0604020202020204" pitchFamily="34" charset="0"/>
                <a:cs typeface="Arial" panose="020B0604020202020204" pitchFamily="34" charset="0"/>
              </a:rPr>
              <a:t>-/</a:t>
            </a:r>
            <a:r>
              <a:rPr lang="de-DE" sz="2000" dirty="0" err="1">
                <a:latin typeface="Arial" panose="020B0604020202020204" pitchFamily="34" charset="0"/>
                <a:cs typeface="Arial" panose="020B0604020202020204" pitchFamily="34" charset="0"/>
              </a:rPr>
              <a:t>Correction</a:t>
            </a:r>
            <a:r>
              <a:rPr lang="de-DE" sz="2000" dirty="0">
                <a:latin typeface="Arial" panose="020B0604020202020204" pitchFamily="34" charset="0"/>
                <a:cs typeface="Arial" panose="020B0604020202020204" pitchFamily="34" charset="0"/>
              </a:rPr>
              <a:t> time</a:t>
            </a:r>
          </a:p>
          <a:p>
            <a:endParaRPr lang="de-DE" dirty="0"/>
          </a:p>
        </p:txBody>
      </p:sp>
      <p:sp>
        <p:nvSpPr>
          <p:cNvPr id="5" name="Textfeld 4">
            <a:extLst>
              <a:ext uri="{FF2B5EF4-FFF2-40B4-BE49-F238E27FC236}">
                <a16:creationId xmlns:a16="http://schemas.microsoft.com/office/drawing/2014/main" id="{9E7D3CFD-1195-7FA0-F5E3-74FC8825565D}"/>
              </a:ext>
            </a:extLst>
          </p:cNvPr>
          <p:cNvSpPr txBox="1"/>
          <p:nvPr/>
        </p:nvSpPr>
        <p:spPr>
          <a:xfrm>
            <a:off x="10967484" y="4699142"/>
            <a:ext cx="904048" cy="707886"/>
          </a:xfrm>
          <a:prstGeom prst="rect">
            <a:avLst/>
          </a:prstGeom>
          <a:noFill/>
        </p:spPr>
        <p:txBody>
          <a:bodyPr wrap="square" rtlCol="0">
            <a:spAutoFit/>
          </a:bodyPr>
          <a:lstStyle/>
          <a:p>
            <a:r>
              <a:rPr lang="de-DE" sz="800" dirty="0"/>
              <a:t>Quelle (alle Bilder):</a:t>
            </a:r>
          </a:p>
          <a:p>
            <a:r>
              <a:rPr lang="de-DE" sz="800" dirty="0"/>
              <a:t>H.-J. Bayer u. M. Reich , HDD -Felsbohrtechnik</a:t>
            </a:r>
          </a:p>
        </p:txBody>
      </p:sp>
      <p:sp>
        <p:nvSpPr>
          <p:cNvPr id="9" name="Titel 1">
            <a:extLst>
              <a:ext uri="{FF2B5EF4-FFF2-40B4-BE49-F238E27FC236}">
                <a16:creationId xmlns:a16="http://schemas.microsoft.com/office/drawing/2014/main" id="{2074B679-7D12-B2B9-24E5-3508AEB75CAE}"/>
              </a:ext>
            </a:extLst>
          </p:cNvPr>
          <p:cNvSpPr>
            <a:spLocks noGrp="1"/>
          </p:cNvSpPr>
          <p:nvPr>
            <p:ph type="title"/>
          </p:nvPr>
        </p:nvSpPr>
        <p:spPr>
          <a:xfrm>
            <a:off x="524981" y="647798"/>
            <a:ext cx="8298979" cy="834589"/>
          </a:xfrm>
        </p:spPr>
        <p:txBody>
          <a:bodyPr>
            <a:normAutofit/>
          </a:bodyPr>
          <a:lstStyle/>
          <a:p>
            <a:r>
              <a:rPr lang="de-DE" sz="2400" dirty="0"/>
              <a:t>Session 1 – Historie, technischer Aufbau, Wirkungsweisen</a:t>
            </a:r>
          </a:p>
        </p:txBody>
      </p:sp>
      <p:sp>
        <p:nvSpPr>
          <p:cNvPr id="10" name="Inhaltsplatzhalter 2">
            <a:extLst>
              <a:ext uri="{FF2B5EF4-FFF2-40B4-BE49-F238E27FC236}">
                <a16:creationId xmlns:a16="http://schemas.microsoft.com/office/drawing/2014/main" id="{05FD9936-65B9-D3FF-D134-FE15E078B445}"/>
              </a:ext>
            </a:extLst>
          </p:cNvPr>
          <p:cNvSpPr>
            <a:spLocks noGrp="1"/>
          </p:cNvSpPr>
          <p:nvPr>
            <p:ph idx="1"/>
          </p:nvPr>
        </p:nvSpPr>
        <p:spPr>
          <a:xfrm>
            <a:off x="370620" y="1304006"/>
            <a:ext cx="11220833" cy="526544"/>
          </a:xfrm>
        </p:spPr>
        <p:txBody>
          <a:bodyPr>
            <a:normAutofit fontScale="85000" lnSpcReduction="10000"/>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Einsatzgebiete/Anwendungs</a:t>
            </a:r>
            <a:r>
              <a:rPr lang="de-DE" sz="2400" kern="100" dirty="0">
                <a:ea typeface="Arial" panose="020B0604020202020204" pitchFamily="34" charset="0"/>
                <a:cs typeface="Times New Roman" panose="02020603050405020304" pitchFamily="18" charset="0"/>
              </a:rPr>
              <a:t>grenzen</a:t>
            </a:r>
            <a:r>
              <a:rPr lang="de-DE" sz="2400" kern="100" dirty="0">
                <a:effectLst/>
                <a:latin typeface="Arial" panose="020B0604020202020204" pitchFamily="34" charset="0"/>
                <a:ea typeface="Arial" panose="020B0604020202020204" pitchFamily="34" charset="0"/>
                <a:cs typeface="Times New Roman" panose="02020603050405020304" pitchFamily="18" charset="0"/>
              </a:rPr>
              <a:t> (Baugrund/Geologie</a:t>
            </a:r>
            <a:r>
              <a:rPr lang="de-DE" sz="2400" kern="100" dirty="0">
                <a:ea typeface="Arial" panose="020B0604020202020204" pitchFamily="34" charset="0"/>
                <a:cs typeface="Times New Roman" panose="02020603050405020304" pitchFamily="18" charset="0"/>
              </a:rPr>
              <a:t>) 	</a:t>
            </a:r>
            <a:r>
              <a:rPr lang="de-DE" b="1" kern="100" dirty="0">
                <a:ea typeface="Arial" panose="020B0604020202020204" pitchFamily="34" charset="0"/>
                <a:cs typeface="Times New Roman" panose="02020603050405020304" pitchFamily="18" charset="0"/>
              </a:rPr>
              <a:t>für Doppelbohrgestänge</a:t>
            </a:r>
            <a:endParaRPr lang="de-DE" b="1" kern="100" dirty="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Tree>
    <p:extLst>
      <p:ext uri="{BB962C8B-B14F-4D97-AF65-F5344CB8AC3E}">
        <p14:creationId xmlns:p14="http://schemas.microsoft.com/office/powerpoint/2010/main" val="1871260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7" y="1423744"/>
            <a:ext cx="10682963" cy="876109"/>
          </a:xfrm>
        </p:spPr>
        <p:txBody>
          <a:bodyPr>
            <a:normAutofit lnSpcReduction="10000"/>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Einsatzgebiete/Anwendungs</a:t>
            </a:r>
            <a:r>
              <a:rPr lang="de-DE" sz="2400" kern="100" dirty="0">
                <a:ea typeface="Arial" panose="020B0604020202020204" pitchFamily="34" charset="0"/>
                <a:cs typeface="Times New Roman" panose="02020603050405020304" pitchFamily="18" charset="0"/>
              </a:rPr>
              <a:t>grenzen</a:t>
            </a:r>
            <a:r>
              <a:rPr lang="de-DE" sz="2400" kern="100" dirty="0">
                <a:effectLst/>
                <a:latin typeface="Arial" panose="020B0604020202020204" pitchFamily="34" charset="0"/>
                <a:ea typeface="Arial" panose="020B0604020202020204" pitchFamily="34" charset="0"/>
                <a:cs typeface="Times New Roman" panose="02020603050405020304" pitchFamily="18" charset="0"/>
              </a:rPr>
              <a:t> (Bohrlängen, Bohrradius, Baugrund/Geologie, Schleppgestänge)</a:t>
            </a:r>
          </a:p>
          <a:p>
            <a:pPr marL="0" indent="0">
              <a:buNone/>
            </a:pPr>
            <a:endParaRPr lang="de-DE" dirty="0">
              <a:effectLst/>
              <a:latin typeface="Calibri" panose="020F0502020204030204" pitchFamily="34" charset="0"/>
              <a:ea typeface="Calibri" panose="020F0502020204030204" pitchFamily="34" charset="0"/>
            </a:endParaRPr>
          </a:p>
          <a:p>
            <a:endParaRPr lang="de-DE" dirty="0"/>
          </a:p>
          <a:p>
            <a:endParaRPr lang="de-DE" dirty="0"/>
          </a:p>
          <a:p>
            <a:endParaRPr lang="de-DE" dirty="0"/>
          </a:p>
        </p:txBody>
      </p:sp>
      <p:cxnSp>
        <p:nvCxnSpPr>
          <p:cNvPr id="5" name="Gerader Verbinder 4">
            <a:extLst>
              <a:ext uri="{FF2B5EF4-FFF2-40B4-BE49-F238E27FC236}">
                <a16:creationId xmlns:a16="http://schemas.microsoft.com/office/drawing/2014/main" id="{D55B91AA-46F9-F997-1DFF-F3A94EC1796E}"/>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973FC8E1-F3CA-D7C4-C058-BAF5A13A5FEC}"/>
              </a:ext>
            </a:extLst>
          </p:cNvPr>
          <p:cNvSpPr txBox="1">
            <a:spLocks/>
          </p:cNvSpPr>
          <p:nvPr/>
        </p:nvSpPr>
        <p:spPr>
          <a:xfrm>
            <a:off x="566927" y="2842310"/>
            <a:ext cx="521208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Symbol" panose="05050102010706020507" pitchFamily="18" charset="2"/>
              <a:buChar char=""/>
            </a:pPr>
            <a:r>
              <a:rPr lang="de-DE" kern="100" dirty="0">
                <a:ea typeface="Arial" panose="020B0604020202020204" pitchFamily="34" charset="0"/>
                <a:cs typeface="Times New Roman" panose="02020603050405020304" pitchFamily="18" charset="0"/>
              </a:rPr>
              <a:t>Einsatz Schleppgestänge</a:t>
            </a:r>
          </a:p>
          <a:p>
            <a:pPr marL="342900" indent="-342900">
              <a:lnSpc>
                <a:spcPct val="120000"/>
              </a:lnSpc>
              <a:buFont typeface="Symbol" panose="05050102010706020507" pitchFamily="18" charset="2"/>
              <a:buChar char=""/>
            </a:pPr>
            <a:endParaRPr lang="de-DE" kern="100" dirty="0">
              <a:ea typeface="Arial" panose="020B0604020202020204" pitchFamily="34" charset="0"/>
              <a:cs typeface="Times New Roman" panose="02020603050405020304" pitchFamily="18" charset="0"/>
            </a:endParaRPr>
          </a:p>
          <a:p>
            <a:pPr lvl="1">
              <a:buFont typeface="Wingdings" panose="05000000000000000000" pitchFamily="2" charset="2"/>
              <a:buChar char="§"/>
            </a:pPr>
            <a:r>
              <a:rPr lang="de-DE" b="1" dirty="0">
                <a:ea typeface="Calibri" panose="020F0502020204030204" pitchFamily="34" charset="0"/>
              </a:rPr>
              <a:t>Doppelbohrgestänge-Systeme  		</a:t>
            </a:r>
            <a:endParaRPr lang="de-DE" sz="2000" dirty="0">
              <a:ea typeface="Calibri" panose="020F0502020204030204" pitchFamily="34" charset="0"/>
            </a:endParaRPr>
          </a:p>
          <a:p>
            <a:endParaRPr lang="de-DE" sz="2800" b="1" dirty="0">
              <a:ea typeface="Calibri" panose="020F0502020204030204" pitchFamily="34" charset="0"/>
            </a:endParaRPr>
          </a:p>
          <a:p>
            <a:pPr lvl="1">
              <a:buFont typeface="Wingdings" panose="05000000000000000000" pitchFamily="2" charset="2"/>
              <a:buChar char="§"/>
            </a:pPr>
            <a:r>
              <a:rPr lang="de-DE" b="1" dirty="0">
                <a:ea typeface="Calibri" panose="020F0502020204030204" pitchFamily="34" charset="0"/>
              </a:rPr>
              <a:t>Mud-Motoren					</a:t>
            </a:r>
          </a:p>
          <a:p>
            <a:pPr marL="342900" indent="-342900">
              <a:lnSpc>
                <a:spcPct val="120000"/>
              </a:lnSpc>
              <a:buFont typeface="Symbol" panose="05050102010706020507" pitchFamily="18" charset="2"/>
              <a:buChar char=""/>
            </a:pPr>
            <a:endParaRPr lang="de-DE" kern="100" dirty="0">
              <a:ea typeface="Arial" panose="020B0604020202020204" pitchFamily="34" charset="0"/>
              <a:cs typeface="Times New Roman" panose="02020603050405020304" pitchFamily="18" charset="0"/>
            </a:endParaRPr>
          </a:p>
          <a:p>
            <a:pPr marL="0" indent="0">
              <a:buFont typeface="Arial" panose="020B0604020202020204" pitchFamily="34" charset="0"/>
              <a:buNone/>
            </a:pPr>
            <a:endParaRPr lang="de-DE" dirty="0">
              <a:latin typeface="Calibri" panose="020F0502020204030204" pitchFamily="34" charset="0"/>
              <a:ea typeface="Calibri" panose="020F0502020204030204" pitchFamily="34" charset="0"/>
            </a:endParaRPr>
          </a:p>
          <a:p>
            <a:endParaRPr lang="de-DE" dirty="0"/>
          </a:p>
        </p:txBody>
      </p:sp>
      <p:sp>
        <p:nvSpPr>
          <p:cNvPr id="9" name="Pfeil: nach rechts 8">
            <a:extLst>
              <a:ext uri="{FF2B5EF4-FFF2-40B4-BE49-F238E27FC236}">
                <a16:creationId xmlns:a16="http://schemas.microsoft.com/office/drawing/2014/main" id="{D1A37D71-1F99-C2BC-4FBA-3EB17191D7ED}"/>
              </a:ext>
            </a:extLst>
          </p:cNvPr>
          <p:cNvSpPr/>
          <p:nvPr/>
        </p:nvSpPr>
        <p:spPr>
          <a:xfrm>
            <a:off x="5900648" y="5053348"/>
            <a:ext cx="822960" cy="7618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rechts 12">
            <a:extLst>
              <a:ext uri="{FF2B5EF4-FFF2-40B4-BE49-F238E27FC236}">
                <a16:creationId xmlns:a16="http://schemas.microsoft.com/office/drawing/2014/main" id="{5B4A44A4-13F9-D794-A10A-2C394B19418B}"/>
              </a:ext>
            </a:extLst>
          </p:cNvPr>
          <p:cNvSpPr/>
          <p:nvPr/>
        </p:nvSpPr>
        <p:spPr>
          <a:xfrm>
            <a:off x="5908408" y="3934506"/>
            <a:ext cx="822960" cy="7618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a:extLst>
              <a:ext uri="{FF2B5EF4-FFF2-40B4-BE49-F238E27FC236}">
                <a16:creationId xmlns:a16="http://schemas.microsoft.com/office/drawing/2014/main" id="{BA5D3BCF-CE8B-1EE5-3DB2-93A1F48F9F48}"/>
              </a:ext>
            </a:extLst>
          </p:cNvPr>
          <p:cNvSpPr txBox="1"/>
          <p:nvPr/>
        </p:nvSpPr>
        <p:spPr>
          <a:xfrm>
            <a:off x="6860768" y="4130747"/>
            <a:ext cx="4142232" cy="400110"/>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sehr aufwendig, aber machbar !</a:t>
            </a:r>
          </a:p>
        </p:txBody>
      </p:sp>
      <p:sp>
        <p:nvSpPr>
          <p:cNvPr id="6" name="Textfeld 5">
            <a:extLst>
              <a:ext uri="{FF2B5EF4-FFF2-40B4-BE49-F238E27FC236}">
                <a16:creationId xmlns:a16="http://schemas.microsoft.com/office/drawing/2014/main" id="{F9D2AF4F-4D0E-3E89-2061-67B547988465}"/>
              </a:ext>
            </a:extLst>
          </p:cNvPr>
          <p:cNvSpPr txBox="1"/>
          <p:nvPr/>
        </p:nvSpPr>
        <p:spPr>
          <a:xfrm>
            <a:off x="6731368" y="5234200"/>
            <a:ext cx="4142232" cy="400110"/>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weniger aufwendig, gut machbar !</a:t>
            </a:r>
          </a:p>
        </p:txBody>
      </p:sp>
    </p:spTree>
    <p:extLst>
      <p:ext uri="{BB962C8B-B14F-4D97-AF65-F5344CB8AC3E}">
        <p14:creationId xmlns:p14="http://schemas.microsoft.com/office/powerpoint/2010/main" val="162405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724732"/>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586530"/>
            <a:ext cx="10515600" cy="4351338"/>
          </a:xfrm>
        </p:spPr>
        <p:txBody>
          <a:bodyPr>
            <a:normAutofit/>
          </a:bodyPr>
          <a:lstStyle/>
          <a:p>
            <a:pPr marL="342900" lvl="0" indent="-342900">
              <a:lnSpc>
                <a:spcPct val="110000"/>
              </a:lnSpc>
              <a:buFont typeface="Symbol" panose="05050102010706020507" pitchFamily="18" charset="2"/>
              <a:buChar char=""/>
            </a:pPr>
            <a:r>
              <a:rPr lang="de-DE" sz="2400" kern="100">
                <a:effectLst/>
                <a:latin typeface="Arial" panose="020B0604020202020204" pitchFamily="34" charset="0"/>
                <a:ea typeface="Arial" panose="020B0604020202020204" pitchFamily="34" charset="0"/>
                <a:cs typeface="Times New Roman" panose="02020603050405020304" pitchFamily="18" charset="0"/>
              </a:rPr>
              <a:t>Gerätekosten inkl. Inspektion und Verschleiß (auch Gestänge)</a:t>
            </a:r>
          </a:p>
          <a:p>
            <a:pPr marL="0" indent="0">
              <a:buNone/>
            </a:pP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DB9AD48C-5598-5E81-D7DC-803973F839F0}"/>
              </a:ext>
            </a:extLst>
          </p:cNvPr>
          <p:cNvSpPr txBox="1">
            <a:spLocks/>
          </p:cNvSpPr>
          <p:nvPr/>
        </p:nvSpPr>
        <p:spPr>
          <a:xfrm>
            <a:off x="768095" y="2311076"/>
            <a:ext cx="11173425" cy="399592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000" b="1" dirty="0">
                <a:ea typeface="Calibri" panose="020F0502020204030204" pitchFamily="34" charset="0"/>
              </a:rPr>
              <a:t>Doppelbohrgestänge-Systeme</a:t>
            </a:r>
          </a:p>
          <a:p>
            <a:r>
              <a:rPr lang="de-DE" sz="2000" dirty="0"/>
              <a:t>Anschaffungspreis:	ca. 9.000 -14.000 EUR für den Rockmaster (ohne Meißel)</a:t>
            </a:r>
          </a:p>
          <a:p>
            <a:r>
              <a:rPr lang="de-DE" sz="2000" dirty="0"/>
              <a:t>Inspektion:		ca. 1.000-2.000 EUR alle 100 Betriebsstunden</a:t>
            </a:r>
          </a:p>
          <a:p>
            <a:r>
              <a:rPr lang="de-DE" sz="2000" dirty="0"/>
              <a:t>Verschleiß:		eher hoch, weil weniger Spülung gepumpt wird</a:t>
            </a:r>
          </a:p>
          <a:p>
            <a:r>
              <a:rPr lang="de-DE" sz="2000" dirty="0"/>
              <a:t>Kosten Gestänge:	eher hoch im Vergleich (Innen- und Außengestänge)</a:t>
            </a:r>
          </a:p>
          <a:p>
            <a:endParaRPr lang="de-DE" sz="2000" dirty="0"/>
          </a:p>
          <a:p>
            <a:pPr>
              <a:buFont typeface="Wingdings" panose="05000000000000000000" pitchFamily="2" charset="2"/>
              <a:buChar char="§"/>
            </a:pPr>
            <a:r>
              <a:rPr lang="de-DE" sz="2000" b="1" dirty="0">
                <a:ea typeface="Calibri" panose="020F0502020204030204" pitchFamily="34" charset="0"/>
              </a:rPr>
              <a:t>Mud-Motoren</a:t>
            </a:r>
          </a:p>
          <a:p>
            <a:r>
              <a:rPr lang="de-DE" sz="2000" dirty="0"/>
              <a:t>Anschaffungspreis:	ca. 25.000 EUR 3 ¾ Zoll, 4 ¾ Zoll   ca. 40.000 EUR 6 ¾ Zoll  (ohne Meißel)</a:t>
            </a:r>
          </a:p>
          <a:p>
            <a:r>
              <a:rPr lang="de-DE" sz="2000" dirty="0"/>
              <a:t>Inspektion:		ca. 2.000-2.400 EUR alle 150 Betriebsstunden</a:t>
            </a:r>
          </a:p>
          <a:p>
            <a:r>
              <a:rPr lang="de-DE" sz="2000" dirty="0"/>
              <a:t>Verschleiß:		eher niedrig, weil deutlich mehr Spülung gepumpt wird</a:t>
            </a:r>
          </a:p>
          <a:p>
            <a:r>
              <a:rPr lang="de-DE" sz="2000" dirty="0"/>
              <a:t>Kosten Gestänge:	eher niedrig im Vergleich</a:t>
            </a:r>
          </a:p>
          <a:p>
            <a:endParaRPr lang="de-DE" sz="2000" dirty="0"/>
          </a:p>
          <a:p>
            <a:endParaRPr lang="de-DE" sz="2000" dirty="0"/>
          </a:p>
        </p:txBody>
      </p:sp>
      <p:cxnSp>
        <p:nvCxnSpPr>
          <p:cNvPr id="5" name="Gerader Verbinder 4">
            <a:extLst>
              <a:ext uri="{FF2B5EF4-FFF2-40B4-BE49-F238E27FC236}">
                <a16:creationId xmlns:a16="http://schemas.microsoft.com/office/drawing/2014/main" id="{91442BC8-6A9B-B4F0-E8B8-6D8E0A0286FE}"/>
              </a:ext>
            </a:extLst>
          </p:cNvPr>
          <p:cNvCxnSpPr/>
          <p:nvPr/>
        </p:nvCxnSpPr>
        <p:spPr>
          <a:xfrm>
            <a:off x="634165" y="1408499"/>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74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55179"/>
            <a:ext cx="10984992" cy="1076821"/>
          </a:xfrm>
        </p:spPr>
        <p:txBody>
          <a:bodyPr>
            <a:normAutofit/>
          </a:bodyPr>
          <a:lstStyle/>
          <a:p>
            <a:r>
              <a:rPr lang="de-DE" sz="320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838200" y="1883664"/>
            <a:ext cx="10515600" cy="4351338"/>
          </a:xfrm>
        </p:spPr>
        <p:txBody>
          <a:bodyPr>
            <a:normAutofit fontScale="92500" lnSpcReduction="10000"/>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Ortungstechnik Walk-Over für Doppelbohrgestänge-System</a:t>
            </a:r>
          </a:p>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Ortungstechnik Walk-Over für Mud-Motor </a:t>
            </a:r>
          </a:p>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Ortungstechnik Wire-Line für Mud-Motor</a:t>
            </a:r>
          </a:p>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Kabelgeführtes Bohren für Doppelbohrgestänge-Systeme???</a:t>
            </a:r>
          </a:p>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Genauigkeiten</a:t>
            </a:r>
            <a:r>
              <a:rPr lang="de-DE" sz="2600" kern="100">
                <a:effectLst/>
                <a:latin typeface="Arial" panose="020B0604020202020204" pitchFamily="34" charset="0"/>
                <a:ea typeface="Arial" panose="020B0604020202020204" pitchFamily="34" charset="0"/>
                <a:cs typeface="Times New Roman" panose="02020603050405020304" pitchFamily="18" charset="0"/>
              </a:rPr>
              <a:t>/Messfehler der verschiedenen Ortungssysteme</a:t>
            </a:r>
          </a:p>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Einsatzgebiete/Anwendungsgrenzen (Bohrtiefe, Bohrlängen, Batteriedauer)</a:t>
            </a:r>
          </a:p>
          <a:p>
            <a:pPr marL="342900" indent="-342900">
              <a:lnSpc>
                <a:spcPct val="110000"/>
              </a:lnSpc>
              <a:buFont typeface="Symbol" panose="05050102010706020507" pitchFamily="18" charset="2"/>
              <a:buChar char=""/>
            </a:pPr>
            <a:r>
              <a:rPr lang="de-DE" sz="2600" kern="100" dirty="0">
                <a:ea typeface="Arial" panose="020B0604020202020204" pitchFamily="34" charset="0"/>
                <a:cs typeface="Times New Roman" panose="02020603050405020304" pitchFamily="18" charset="0"/>
              </a:rPr>
              <a:t>Zeitbedarf bei Pilotbohrung</a:t>
            </a:r>
          </a:p>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Kosten für die Messtechnik/Ortungstechnik inkl. Bedienung im Vergleich</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Tree>
    <p:extLst>
      <p:ext uri="{BB962C8B-B14F-4D97-AF65-F5344CB8AC3E}">
        <p14:creationId xmlns:p14="http://schemas.microsoft.com/office/powerpoint/2010/main" val="2881365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9B08573-F703-00D9-7197-E6A015DAD661}"/>
              </a:ext>
            </a:extLst>
          </p:cNvPr>
          <p:cNvPicPr>
            <a:picLocks noChangeAspect="1"/>
          </p:cNvPicPr>
          <p:nvPr/>
        </p:nvPicPr>
        <p:blipFill>
          <a:blip r:embed="rId2"/>
          <a:stretch>
            <a:fillRect/>
          </a:stretch>
        </p:blipFill>
        <p:spPr>
          <a:xfrm>
            <a:off x="8884480" y="4398787"/>
            <a:ext cx="3088540" cy="1981988"/>
          </a:xfrm>
          <a:prstGeom prst="rect">
            <a:avLst/>
          </a:prstGeom>
        </p:spPr>
      </p:pic>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368808" y="955179"/>
            <a:ext cx="11454384" cy="1076821"/>
          </a:xfrm>
        </p:spPr>
        <p:txBody>
          <a:bodyPr>
            <a:normAutofit/>
          </a:bodyPr>
          <a:lstStyle/>
          <a:p>
            <a:r>
              <a:rPr lang="de-DE" sz="3200" dirty="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368808" y="1819746"/>
            <a:ext cx="10515600" cy="4351338"/>
          </a:xfrm>
        </p:spPr>
        <p:txBody>
          <a:bodyPr>
            <a:normAutofit/>
          </a:bodyPr>
          <a:lstStyle/>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Ortungsverfahren Walk-Over</a:t>
            </a:r>
          </a:p>
          <a:p>
            <a:pPr marL="342900" lvl="0" indent="-342900">
              <a:lnSpc>
                <a:spcPct val="110000"/>
              </a:lnSpc>
              <a:buFont typeface="Symbol" panose="05050102010706020507" pitchFamily="18" charset="2"/>
              <a:buChar char=""/>
            </a:pPr>
            <a:endParaRPr lang="de-DE" sz="2600" kern="100" dirty="0">
              <a:ea typeface="Arial" panose="020B060402020202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endParaRPr lang="de-DE" sz="2600"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endParaRPr lang="de-DE" sz="2600"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Messverfahren Wire-Line für Mud-Motor (hier exemplarisch </a:t>
            </a:r>
            <a:r>
              <a:rPr lang="de-DE" sz="2400" kern="100" dirty="0" err="1">
                <a:effectLst/>
                <a:latin typeface="Arial" panose="020B0604020202020204" pitchFamily="34" charset="0"/>
                <a:ea typeface="Arial" panose="020B0604020202020204" pitchFamily="34" charset="0"/>
                <a:cs typeface="Times New Roman" panose="02020603050405020304" pitchFamily="18" charset="0"/>
              </a:rPr>
              <a:t>Gyro</a:t>
            </a:r>
            <a:r>
              <a:rPr lang="de-DE" sz="2400" kern="100" dirty="0">
                <a:effectLst/>
                <a:latin typeface="Arial" panose="020B0604020202020204" pitchFamily="34" charset="0"/>
                <a:ea typeface="Arial" panose="020B0604020202020204" pitchFamily="34" charset="0"/>
                <a:cs typeface="Times New Roman" panose="02020603050405020304" pitchFamily="18" charset="0"/>
              </a:rPr>
              <a:t>)</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pic>
        <p:nvPicPr>
          <p:cNvPr id="4" name="Grafik 3">
            <a:extLst>
              <a:ext uri="{FF2B5EF4-FFF2-40B4-BE49-F238E27FC236}">
                <a16:creationId xmlns:a16="http://schemas.microsoft.com/office/drawing/2014/main" id="{C806C11E-1AA9-D7D7-EF44-6C5C636B2262}"/>
              </a:ext>
            </a:extLst>
          </p:cNvPr>
          <p:cNvPicPr>
            <a:picLocks noChangeAspect="1"/>
          </p:cNvPicPr>
          <p:nvPr/>
        </p:nvPicPr>
        <p:blipFill>
          <a:blip r:embed="rId3"/>
          <a:stretch>
            <a:fillRect/>
          </a:stretch>
        </p:blipFill>
        <p:spPr>
          <a:xfrm>
            <a:off x="5432079" y="1819746"/>
            <a:ext cx="4768626" cy="2344323"/>
          </a:xfrm>
          <a:prstGeom prst="rect">
            <a:avLst/>
          </a:prstGeom>
        </p:spPr>
      </p:pic>
      <p:pic>
        <p:nvPicPr>
          <p:cNvPr id="9" name="Grafik 8">
            <a:extLst>
              <a:ext uri="{FF2B5EF4-FFF2-40B4-BE49-F238E27FC236}">
                <a16:creationId xmlns:a16="http://schemas.microsoft.com/office/drawing/2014/main" id="{B2E8BCCF-39EE-CB06-9812-C6D3CDDCCDC6}"/>
              </a:ext>
            </a:extLst>
          </p:cNvPr>
          <p:cNvPicPr>
            <a:picLocks noChangeAspect="1"/>
          </p:cNvPicPr>
          <p:nvPr/>
        </p:nvPicPr>
        <p:blipFill>
          <a:blip r:embed="rId4"/>
          <a:stretch>
            <a:fillRect/>
          </a:stretch>
        </p:blipFill>
        <p:spPr>
          <a:xfrm>
            <a:off x="6096000" y="4398787"/>
            <a:ext cx="2788480" cy="1887467"/>
          </a:xfrm>
          <a:prstGeom prst="rect">
            <a:avLst/>
          </a:prstGeom>
        </p:spPr>
      </p:pic>
      <p:sp>
        <p:nvSpPr>
          <p:cNvPr id="5" name="Textfeld 4">
            <a:extLst>
              <a:ext uri="{FF2B5EF4-FFF2-40B4-BE49-F238E27FC236}">
                <a16:creationId xmlns:a16="http://schemas.microsoft.com/office/drawing/2014/main" id="{4B41D304-D464-8714-FDC3-AA62BF0F89BC}"/>
              </a:ext>
            </a:extLst>
          </p:cNvPr>
          <p:cNvSpPr txBox="1"/>
          <p:nvPr/>
        </p:nvSpPr>
        <p:spPr>
          <a:xfrm>
            <a:off x="9978707" y="2665734"/>
            <a:ext cx="1673103" cy="338554"/>
          </a:xfrm>
          <a:prstGeom prst="rect">
            <a:avLst/>
          </a:prstGeom>
          <a:noFill/>
        </p:spPr>
        <p:txBody>
          <a:bodyPr wrap="square" rtlCol="0">
            <a:spAutoFit/>
          </a:bodyPr>
          <a:lstStyle/>
          <a:p>
            <a:r>
              <a:rPr lang="de-DE" sz="800" dirty="0"/>
              <a:t>Quelle:</a:t>
            </a:r>
          </a:p>
          <a:p>
            <a:r>
              <a:rPr lang="de-DE" sz="800" dirty="0"/>
              <a:t>H.-J. Bayer, </a:t>
            </a:r>
            <a:r>
              <a:rPr lang="de-DE" sz="800" dirty="0" err="1"/>
              <a:t>Tracto</a:t>
            </a:r>
            <a:r>
              <a:rPr lang="de-DE" sz="800" dirty="0"/>
              <a:t>-Technik</a:t>
            </a:r>
          </a:p>
        </p:txBody>
      </p:sp>
      <p:sp>
        <p:nvSpPr>
          <p:cNvPr id="6" name="Textfeld 5">
            <a:extLst>
              <a:ext uri="{FF2B5EF4-FFF2-40B4-BE49-F238E27FC236}">
                <a16:creationId xmlns:a16="http://schemas.microsoft.com/office/drawing/2014/main" id="{FEBAD64A-227B-15FE-CF52-AAC125FFE25D}"/>
              </a:ext>
            </a:extLst>
          </p:cNvPr>
          <p:cNvSpPr txBox="1"/>
          <p:nvPr/>
        </p:nvSpPr>
        <p:spPr>
          <a:xfrm>
            <a:off x="4320664" y="5931520"/>
            <a:ext cx="1673103" cy="338554"/>
          </a:xfrm>
          <a:prstGeom prst="rect">
            <a:avLst/>
          </a:prstGeom>
          <a:noFill/>
        </p:spPr>
        <p:txBody>
          <a:bodyPr wrap="square" rtlCol="0">
            <a:spAutoFit/>
          </a:bodyPr>
          <a:lstStyle/>
          <a:p>
            <a:r>
              <a:rPr lang="de-DE" sz="800" dirty="0"/>
              <a:t>Quelle:</a:t>
            </a:r>
          </a:p>
          <a:p>
            <a:r>
              <a:rPr lang="de-DE" sz="800" dirty="0" err="1"/>
              <a:t>iMAr</a:t>
            </a:r>
            <a:r>
              <a:rPr lang="de-DE" sz="800" dirty="0"/>
              <a:t> Navigation GmbH</a:t>
            </a:r>
          </a:p>
        </p:txBody>
      </p:sp>
    </p:spTree>
    <p:extLst>
      <p:ext uri="{BB962C8B-B14F-4D97-AF65-F5344CB8AC3E}">
        <p14:creationId xmlns:p14="http://schemas.microsoft.com/office/powerpoint/2010/main" val="148992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22998"/>
            <a:ext cx="10910455" cy="1076821"/>
          </a:xfrm>
        </p:spPr>
        <p:txBody>
          <a:bodyPr>
            <a:normAutofit/>
          </a:bodyPr>
          <a:lstStyle/>
          <a:p>
            <a:r>
              <a:rPr lang="de-DE" sz="2800" dirty="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871818" y="1601853"/>
            <a:ext cx="10515600" cy="4351338"/>
          </a:xfrm>
        </p:spPr>
        <p:txBody>
          <a:bodyPr>
            <a:normAutofit/>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Ortungsverfahren Walk-Over für Doppelbohrgestänge-System</a:t>
            </a:r>
          </a:p>
          <a:p>
            <a:pPr lvl="1">
              <a:lnSpc>
                <a:spcPct val="110000"/>
              </a:lnSpc>
              <a:buFont typeface="Wingdings" panose="05000000000000000000" pitchFamily="2" charset="2"/>
              <a:buChar char="§"/>
            </a:pPr>
            <a:endParaRPr lang="de-DE" kern="100" dirty="0">
              <a:effectLst/>
              <a:latin typeface="Arial" panose="020B0604020202020204" pitchFamily="34" charset="0"/>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r>
              <a:rPr lang="de-DE" kern="100" dirty="0">
                <a:ea typeface="Arial" panose="020B0604020202020204" pitchFamily="34" charset="0"/>
                <a:cs typeface="Times New Roman" panose="02020603050405020304" pitchFamily="18" charset="0"/>
              </a:rPr>
              <a:t>Alle Firmen im Bereich der Klein-</a:t>
            </a:r>
          </a:p>
          <a:p>
            <a:pPr marL="457200" lvl="1" indent="0">
              <a:lnSpc>
                <a:spcPct val="110000"/>
              </a:lnSpc>
              <a:buNone/>
            </a:pPr>
            <a:r>
              <a:rPr lang="de-DE" kern="100" dirty="0">
                <a:ea typeface="Arial" panose="020B0604020202020204" pitchFamily="34" charset="0"/>
                <a:cs typeface="Times New Roman" panose="02020603050405020304" pitchFamily="18" charset="0"/>
              </a:rPr>
              <a:t>Bohrtechnik nutzen Walk-Over </a:t>
            </a:r>
          </a:p>
          <a:p>
            <a:pPr marL="457200" lvl="1" indent="0">
              <a:lnSpc>
                <a:spcPct val="110000"/>
              </a:lnSpc>
              <a:buNone/>
            </a:pPr>
            <a:r>
              <a:rPr lang="de-DE" kern="100" dirty="0">
                <a:ea typeface="Arial" panose="020B0604020202020204" pitchFamily="34" charset="0"/>
                <a:cs typeface="Times New Roman" panose="02020603050405020304" pitchFamily="18" charset="0"/>
              </a:rPr>
              <a:t>erfolgreich</a:t>
            </a:r>
          </a:p>
          <a:p>
            <a:pPr lvl="1">
              <a:lnSpc>
                <a:spcPct val="110000"/>
              </a:lnSpc>
              <a:buFont typeface="Wingdings" panose="05000000000000000000" pitchFamily="2" charset="2"/>
              <a:buChar char="§"/>
            </a:pPr>
            <a:r>
              <a:rPr lang="de-DE" kern="100" dirty="0">
                <a:effectLst/>
                <a:latin typeface="Arial" panose="020B0604020202020204" pitchFamily="34" charset="0"/>
                <a:ea typeface="Arial" panose="020B0604020202020204" pitchFamily="34" charset="0"/>
                <a:cs typeface="Times New Roman" panose="02020603050405020304" pitchFamily="18" charset="0"/>
              </a:rPr>
              <a:t>Eine Bohrung mit Wire-Line</a:t>
            </a:r>
          </a:p>
          <a:p>
            <a:pPr marL="457200" lvl="1" indent="0">
              <a:lnSpc>
                <a:spcPct val="110000"/>
              </a:lnSpc>
              <a:buNone/>
            </a:pPr>
            <a:r>
              <a:rPr lang="de-DE" kern="100" dirty="0">
                <a:effectLst/>
                <a:latin typeface="Arial" panose="020B0604020202020204" pitchFamily="34" charset="0"/>
                <a:ea typeface="Arial" panose="020B0604020202020204" pitchFamily="34" charset="0"/>
                <a:cs typeface="Times New Roman" panose="02020603050405020304" pitchFamily="18" charset="0"/>
              </a:rPr>
              <a:t> ist derzeit nicht möglich</a:t>
            </a:r>
          </a:p>
          <a:p>
            <a:pPr lvl="1">
              <a:lnSpc>
                <a:spcPct val="110000"/>
              </a:lnSpc>
              <a:buFont typeface="Wingdings" panose="05000000000000000000" pitchFamily="2" charset="2"/>
              <a:buChar char="§"/>
            </a:pPr>
            <a:r>
              <a:rPr lang="de-DE" kern="100" dirty="0">
                <a:effectLst/>
                <a:latin typeface="Arial" panose="020B0604020202020204" pitchFamily="34" charset="0"/>
                <a:ea typeface="Arial" panose="020B0604020202020204" pitchFamily="34" charset="0"/>
                <a:cs typeface="Times New Roman" panose="02020603050405020304" pitchFamily="18" charset="0"/>
              </a:rPr>
              <a:t>Mit Walk-Over können </a:t>
            </a:r>
            <a:r>
              <a:rPr lang="de-DE" kern="100" dirty="0">
                <a:ea typeface="Arial" panose="020B0604020202020204" pitchFamily="34" charset="0"/>
                <a:cs typeface="Times New Roman" panose="02020603050405020304" pitchFamily="18" charset="0"/>
              </a:rPr>
              <a:t>präzise</a:t>
            </a:r>
          </a:p>
          <a:p>
            <a:pPr marL="457200" lvl="1" indent="0">
              <a:lnSpc>
                <a:spcPct val="110000"/>
              </a:lnSpc>
              <a:buNone/>
            </a:pPr>
            <a:r>
              <a:rPr lang="de-DE" kern="100" dirty="0">
                <a:ea typeface="Arial" panose="020B0604020202020204" pitchFamily="34" charset="0"/>
                <a:cs typeface="Times New Roman" panose="02020603050405020304" pitchFamily="18" charset="0"/>
              </a:rPr>
              <a:t> Bohrungen durchgeführt werden</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cxnSp>
        <p:nvCxnSpPr>
          <p:cNvPr id="4" name="Gerader Verbinder 3">
            <a:extLst>
              <a:ext uri="{FF2B5EF4-FFF2-40B4-BE49-F238E27FC236}">
                <a16:creationId xmlns:a16="http://schemas.microsoft.com/office/drawing/2014/main" id="{74BA9D48-1822-42D6-87DD-DABF2626F5DF}"/>
              </a:ext>
            </a:extLst>
          </p:cNvPr>
          <p:cNvCxnSpPr/>
          <p:nvPr/>
        </p:nvCxnSpPr>
        <p:spPr>
          <a:xfrm>
            <a:off x="634165" y="13623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Bildplatzhalter 2">
            <a:extLst>
              <a:ext uri="{FF2B5EF4-FFF2-40B4-BE49-F238E27FC236}">
                <a16:creationId xmlns:a16="http://schemas.microsoft.com/office/drawing/2014/main" id="{0318D3C7-5BBA-3B80-37B3-249B7499EA2D}"/>
              </a:ext>
            </a:extLst>
          </p:cNvPr>
          <p:cNvPicPr>
            <a:picLocks noChangeAspect="1"/>
          </p:cNvPicPr>
          <p:nvPr/>
        </p:nvPicPr>
        <p:blipFill>
          <a:blip r:embed="rId2" cstate="print">
            <a:extLst>
              <a:ext uri="{28A0092B-C50C-407E-A947-70E740481C1C}">
                <a14:useLocalDpi xmlns:a14="http://schemas.microsoft.com/office/drawing/2010/main" val="0"/>
              </a:ext>
            </a:extLst>
          </a:blip>
          <a:srcRect l="28906" r="28906"/>
          <a:stretch>
            <a:fillRect/>
          </a:stretch>
        </p:blipFill>
        <p:spPr>
          <a:xfrm rot="5400000">
            <a:off x="7231491" y="1337265"/>
            <a:ext cx="3699114" cy="5902860"/>
          </a:xfrm>
          <a:prstGeom prst="rect">
            <a:avLst/>
          </a:prstGeom>
        </p:spPr>
      </p:pic>
      <p:sp>
        <p:nvSpPr>
          <p:cNvPr id="6" name="Textfeld 5">
            <a:extLst>
              <a:ext uri="{FF2B5EF4-FFF2-40B4-BE49-F238E27FC236}">
                <a16:creationId xmlns:a16="http://schemas.microsoft.com/office/drawing/2014/main" id="{16329313-D92A-9247-5390-41123098ED93}"/>
              </a:ext>
            </a:extLst>
          </p:cNvPr>
          <p:cNvSpPr txBox="1"/>
          <p:nvPr/>
        </p:nvSpPr>
        <p:spPr>
          <a:xfrm>
            <a:off x="6618083" y="5029861"/>
            <a:ext cx="4735717" cy="923330"/>
          </a:xfrm>
          <a:prstGeom prst="rect">
            <a:avLst/>
          </a:prstGeom>
          <a:noFill/>
        </p:spPr>
        <p:txBody>
          <a:bodyPr wrap="square" rtlCol="0">
            <a:spAutoFit/>
          </a:bodyPr>
          <a:lstStyle/>
          <a:p>
            <a:r>
              <a:rPr lang="de-DE">
                <a:solidFill>
                  <a:schemeClr val="bg1"/>
                </a:solidFill>
                <a:latin typeface="Arial" panose="020B0604020202020204" pitchFamily="34" charset="0"/>
                <a:cs typeface="Arial" panose="020B0604020202020204" pitchFamily="34" charset="0"/>
              </a:rPr>
              <a:t>Punktlandung nach 200 m im Schwarzwald im Sandstein und mit &gt;80% Höhenunterschied, 18 t Bohrgerät</a:t>
            </a:r>
          </a:p>
        </p:txBody>
      </p:sp>
      <p:sp>
        <p:nvSpPr>
          <p:cNvPr id="9" name="Textfeld 8">
            <a:extLst>
              <a:ext uri="{FF2B5EF4-FFF2-40B4-BE49-F238E27FC236}">
                <a16:creationId xmlns:a16="http://schemas.microsoft.com/office/drawing/2014/main" id="{5C1F1F52-8E87-2BBA-0EE8-96A8236CB8BE}"/>
              </a:ext>
            </a:extLst>
          </p:cNvPr>
          <p:cNvSpPr txBox="1"/>
          <p:nvPr/>
        </p:nvSpPr>
        <p:spPr>
          <a:xfrm>
            <a:off x="4741769" y="5854172"/>
            <a:ext cx="1387849" cy="338554"/>
          </a:xfrm>
          <a:prstGeom prst="rect">
            <a:avLst/>
          </a:prstGeom>
          <a:noFill/>
        </p:spPr>
        <p:txBody>
          <a:bodyPr wrap="square" rtlCol="0">
            <a:spAutoFit/>
          </a:bodyPr>
          <a:lstStyle/>
          <a:p>
            <a:r>
              <a:rPr lang="de-DE" sz="800" dirty="0"/>
              <a:t>Quelle:</a:t>
            </a:r>
          </a:p>
          <a:p>
            <a:r>
              <a:rPr lang="de-DE" sz="800" dirty="0"/>
              <a:t>LEONHARD WEISS</a:t>
            </a:r>
          </a:p>
        </p:txBody>
      </p:sp>
    </p:spTree>
    <p:extLst>
      <p:ext uri="{BB962C8B-B14F-4D97-AF65-F5344CB8AC3E}">
        <p14:creationId xmlns:p14="http://schemas.microsoft.com/office/powerpoint/2010/main" val="2000175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49288-96D4-A250-4B05-0C67FC0490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234063-F36B-D376-2776-9D33AA5EECA7}"/>
              </a:ext>
            </a:extLst>
          </p:cNvPr>
          <p:cNvSpPr>
            <a:spLocks noGrp="1"/>
          </p:cNvSpPr>
          <p:nvPr>
            <p:ph type="ctrTitle"/>
          </p:nvPr>
        </p:nvSpPr>
        <p:spPr>
          <a:xfrm>
            <a:off x="402866" y="1558456"/>
            <a:ext cx="9144000" cy="636105"/>
          </a:xfrm>
        </p:spPr>
        <p:txBody>
          <a:bodyPr>
            <a:normAutofit/>
          </a:bodyPr>
          <a:lstStyle/>
          <a:p>
            <a:r>
              <a:rPr lang="en-GB" sz="3700" dirty="0" err="1">
                <a:ea typeface="+mn-ea"/>
              </a:rPr>
              <a:t>Erläuterungsschreiben</a:t>
            </a:r>
            <a:r>
              <a:rPr lang="en-GB" sz="3700" dirty="0">
                <a:ea typeface="+mn-ea"/>
              </a:rPr>
              <a:t> und Disclaimer</a:t>
            </a:r>
            <a:endParaRPr lang="de-DE" sz="3700" dirty="0">
              <a:ea typeface="+mn-ea"/>
            </a:endParaRPr>
          </a:p>
        </p:txBody>
      </p:sp>
      <p:sp>
        <p:nvSpPr>
          <p:cNvPr id="7" name="Rectangle 1">
            <a:extLst>
              <a:ext uri="{FF2B5EF4-FFF2-40B4-BE49-F238E27FC236}">
                <a16:creationId xmlns:a16="http://schemas.microsoft.com/office/drawing/2014/main" id="{0B1D5C83-BB87-8F5B-9E69-CD8D0E2D8BAB}"/>
              </a:ext>
            </a:extLst>
          </p:cNvPr>
          <p:cNvSpPr>
            <a:spLocks noGrp="1" noChangeArrowheads="1"/>
          </p:cNvSpPr>
          <p:nvPr>
            <p:ph type="subTitle" idx="1"/>
          </p:nvPr>
        </p:nvSpPr>
        <p:spPr bwMode="auto">
          <a:xfrm>
            <a:off x="894522" y="2417215"/>
            <a:ext cx="964890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1" u="none" strike="noStrike" cap="none" normalizeH="0" baseline="0" dirty="0">
                <a:ln>
                  <a:noFill/>
                </a:ln>
                <a:solidFill>
                  <a:schemeClr val="tx1"/>
                </a:solidFill>
                <a:effectLst/>
                <a:latin typeface="Arial" panose="020B0604020202020204" pitchFamily="34" charset="0"/>
              </a:rPr>
              <a:t>In den beiden deutschsprachigen Gruppen und der englischsprachigen Gruppe waren verschiedene Teilnehmer anwesend mit durchaus unterschiedlichen Sichtweisen, Präferenzen und Empfehlungen zum Einsatz, den Unterschieden sowie Vor- und Nachteilen von Mud-Motoren im Vergleich zu Doppelbohrgestänge-Systemen. In der Präsentation der deutschsprachigen Gruppe 1 wurden Ergänzungen und Erläuterungen (gelb markiert!) in die PowerPoint-Präsentation eingetragen, welche sich aus der Gruppendiskussionen ergeben hatten. Dies erfolgte in der deutschsprachigen Gruppe 2 sowie der englischsprachigen Gruppe nicht. Die Unterscheidungsmatrix/Vergleichstabelle wurde in den drei Gruppen ebenfalls durchaus unterschiedlich bearbeitet und ergänzt. </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1" u="none" strike="noStrike" cap="none" normalizeH="0" baseline="0" dirty="0">
                <a:ln>
                  <a:noFill/>
                </a:ln>
                <a:solidFill>
                  <a:schemeClr val="tx1"/>
                </a:solidFill>
                <a:effectLst/>
                <a:latin typeface="Arial" panose="020B0604020202020204" pitchFamily="34" charset="0"/>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1" u="none" strike="noStrike" cap="none" normalizeH="0" baseline="0" dirty="0">
                <a:ln>
                  <a:noFill/>
                </a:ln>
                <a:solidFill>
                  <a:schemeClr val="tx1"/>
                </a:solidFill>
                <a:effectLst/>
                <a:latin typeface="Arial" panose="020B0604020202020204" pitchFamily="34" charset="0"/>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3299835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715034"/>
            <a:ext cx="10515600" cy="1076821"/>
          </a:xfrm>
        </p:spPr>
        <p:txBody>
          <a:bodyPr>
            <a:normAutofit/>
          </a:bodyPr>
          <a:lstStyle/>
          <a:p>
            <a:r>
              <a:rPr lang="de-DE" sz="2800" dirty="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68655" y="1791628"/>
            <a:ext cx="10515600" cy="4351338"/>
          </a:xfrm>
        </p:spPr>
        <p:txBody>
          <a:bodyPr vert="horz" lIns="91440" tIns="45720" rIns="91440" bIns="45720" rtlCol="0" anchor="t">
            <a:normAutofit/>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Ortungsverfahren Walk-Over für Mud-Motor</a:t>
            </a:r>
          </a:p>
          <a:p>
            <a:pPr marL="342900" lvl="0" indent="-342900">
              <a:lnSpc>
                <a:spcPct val="110000"/>
              </a:lnSpc>
              <a:buFont typeface="Symbol" panose="05050102010706020507" pitchFamily="18" charset="2"/>
              <a:buChar char=""/>
            </a:pPr>
            <a:endParaRPr lang="de-DE" sz="2600" kern="100" dirty="0">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r>
              <a:rPr lang="de-DE" sz="2000" kern="100" dirty="0">
                <a:effectLst/>
                <a:latin typeface="Arial" panose="020B0604020202020204" pitchFamily="34" charset="0"/>
                <a:ea typeface="Arial" panose="020B0604020202020204" pitchFamily="34" charset="0"/>
                <a:cs typeface="Times New Roman" panose="02020603050405020304" pitchFamily="18" charset="0"/>
              </a:rPr>
              <a:t>Wird seit Jahren in der Kleinbohrtechnik praktiziert</a:t>
            </a:r>
          </a:p>
          <a:p>
            <a:pPr lvl="1">
              <a:lnSpc>
                <a:spcPct val="110000"/>
              </a:lnSpc>
              <a:buFont typeface="Wingdings" panose="05000000000000000000" pitchFamily="2" charset="2"/>
              <a:buChar char="§"/>
            </a:pPr>
            <a:r>
              <a:rPr lang="de-DE" sz="2000" kern="100" dirty="0">
                <a:ea typeface="Arial" panose="020B0604020202020204" pitchFamily="34" charset="0"/>
                <a:cs typeface="Times New Roman" panose="02020603050405020304" pitchFamily="18" charset="0"/>
              </a:rPr>
              <a:t>Viele Bohrfirmen/Bohrgeräteführer haben nie </a:t>
            </a:r>
          </a:p>
          <a:p>
            <a:pPr marL="457200" lvl="1" indent="0">
              <a:lnSpc>
                <a:spcPct val="110000"/>
              </a:lnSpc>
              <a:buNone/>
            </a:pPr>
            <a:r>
              <a:rPr lang="de-DE" sz="2000" kern="100" dirty="0">
                <a:ea typeface="Arial" panose="020B0604020202020204" pitchFamily="34" charset="0"/>
                <a:cs typeface="Times New Roman" panose="02020603050405020304" pitchFamily="18" charset="0"/>
              </a:rPr>
              <a:t>mit Mud-Motoren gebohrt</a:t>
            </a:r>
          </a:p>
          <a:p>
            <a:pPr lvl="1">
              <a:lnSpc>
                <a:spcPct val="110000"/>
              </a:lnSpc>
              <a:buFont typeface="Wingdings" panose="05000000000000000000" pitchFamily="2" charset="2"/>
              <a:buChar char="§"/>
            </a:pPr>
            <a:r>
              <a:rPr lang="de-DE" sz="2000" kern="100" dirty="0">
                <a:effectLst/>
                <a:latin typeface="Arial" panose="020B0604020202020204" pitchFamily="34" charset="0"/>
                <a:ea typeface="Arial" panose="020B0604020202020204" pitchFamily="34" charset="0"/>
                <a:cs typeface="Times New Roman" panose="02020603050405020304" pitchFamily="18" charset="0"/>
              </a:rPr>
              <a:t>Lage Meißel ungleich </a:t>
            </a:r>
            <a:r>
              <a:rPr lang="de-DE" sz="2000" kern="100" dirty="0">
                <a:ea typeface="Arial" panose="020B0604020202020204" pitchFamily="34" charset="0"/>
                <a:cs typeface="Times New Roman" panose="02020603050405020304" pitchFamily="18" charset="0"/>
              </a:rPr>
              <a:t>Lage des georteten </a:t>
            </a:r>
          </a:p>
          <a:p>
            <a:pPr marL="457200" lvl="1" indent="0">
              <a:lnSpc>
                <a:spcPct val="110000"/>
              </a:lnSpc>
              <a:buNone/>
            </a:pPr>
            <a:r>
              <a:rPr lang="de-DE" sz="2000" kern="100" dirty="0">
                <a:ea typeface="Arial" panose="020B0604020202020204" pitchFamily="34" charset="0"/>
                <a:cs typeface="Times New Roman" panose="02020603050405020304" pitchFamily="18" charset="0"/>
              </a:rPr>
              <a:t>Senders</a:t>
            </a:r>
            <a:r>
              <a:rPr lang="de-DE" sz="2000" kern="100" dirty="0">
                <a:effectLst/>
                <a:latin typeface="Arial" panose="020B0604020202020204" pitchFamily="34" charset="0"/>
                <a:ea typeface="Arial" panose="020B0604020202020204" pitchFamily="34" charset="0"/>
                <a:cs typeface="Times New Roman" panose="02020603050405020304" pitchFamily="18" charset="0"/>
              </a:rPr>
              <a:t>, weil größerer Abstand  zwischen Meißel</a:t>
            </a:r>
          </a:p>
          <a:p>
            <a:pPr marL="457200" lvl="1" indent="0">
              <a:lnSpc>
                <a:spcPct val="110000"/>
              </a:lnSpc>
              <a:buNone/>
            </a:pPr>
            <a:r>
              <a:rPr lang="de-DE" sz="2000" kern="100" dirty="0">
                <a:latin typeface="Arial"/>
                <a:ea typeface="Arial" panose="020B0604020202020204" pitchFamily="34" charset="0"/>
                <a:cs typeface="Times New Roman"/>
              </a:rPr>
              <a:t>u</a:t>
            </a:r>
            <a:r>
              <a:rPr lang="de-DE" sz="2000" kern="100" dirty="0">
                <a:effectLst/>
                <a:latin typeface="Arial"/>
                <a:ea typeface="Arial" panose="020B0604020202020204" pitchFamily="34" charset="0"/>
                <a:cs typeface="Times New Roman"/>
              </a:rPr>
              <a:t>nd Sender (teilweise 4-5m</a:t>
            </a:r>
            <a:r>
              <a:rPr lang="de-DE" sz="2000" kern="100" dirty="0">
                <a:latin typeface="Arial"/>
                <a:ea typeface="Arial" panose="020B0604020202020204" pitchFamily="34" charset="0"/>
                <a:cs typeface="Times New Roman"/>
              </a:rPr>
              <a:t>, je nach System)</a:t>
            </a:r>
            <a:r>
              <a:rPr lang="de-DE" sz="2000" kern="100" dirty="0">
                <a:effectLst/>
                <a:latin typeface="Arial"/>
                <a:ea typeface="Arial" panose="020B0604020202020204" pitchFamily="34" charset="0"/>
                <a:cs typeface="Times New Roman"/>
              </a:rPr>
              <a:t> </a:t>
            </a:r>
          </a:p>
          <a:p>
            <a:pPr lvl="1">
              <a:lnSpc>
                <a:spcPct val="110000"/>
              </a:lnSpc>
              <a:buFont typeface="Wingdings" panose="05000000000000000000" pitchFamily="2" charset="2"/>
              <a:buChar char="§"/>
            </a:pPr>
            <a:r>
              <a:rPr lang="de-DE" sz="2000" kern="100" dirty="0">
                <a:ea typeface="Arial" panose="020B0604020202020204" pitchFamily="34" charset="0"/>
                <a:cs typeface="Times New Roman" panose="02020603050405020304" pitchFamily="18" charset="0"/>
              </a:rPr>
              <a:t>Erhöhter „Berechnungsaufwand“ für den</a:t>
            </a:r>
          </a:p>
          <a:p>
            <a:pPr marL="457200" lvl="1" indent="0">
              <a:lnSpc>
                <a:spcPct val="110000"/>
              </a:lnSpc>
              <a:buNone/>
            </a:pPr>
            <a:r>
              <a:rPr lang="de-DE" sz="2000" kern="100" dirty="0">
                <a:ea typeface="Arial" panose="020B0604020202020204" pitchFamily="34" charset="0"/>
                <a:cs typeface="Times New Roman" panose="02020603050405020304" pitchFamily="18" charset="0"/>
              </a:rPr>
              <a:t> Bohrmeister zur Weitergabe der Steuerbefehle</a:t>
            </a:r>
            <a:endParaRPr lang="de-DE" sz="2000" kern="100" dirty="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cxnSp>
        <p:nvCxnSpPr>
          <p:cNvPr id="4" name="Gerader Verbinder 3">
            <a:extLst>
              <a:ext uri="{FF2B5EF4-FFF2-40B4-BE49-F238E27FC236}">
                <a16:creationId xmlns:a16="http://schemas.microsoft.com/office/drawing/2014/main" id="{12A054BE-E97F-62D5-3558-FEC59CDD4A45}"/>
              </a:ext>
            </a:extLst>
          </p:cNvPr>
          <p:cNvCxnSpPr/>
          <p:nvPr/>
        </p:nvCxnSpPr>
        <p:spPr>
          <a:xfrm>
            <a:off x="600546" y="139002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C916CAB8-1766-7CC1-E25C-DF86CF88B997}"/>
              </a:ext>
            </a:extLst>
          </p:cNvPr>
          <p:cNvPicPr>
            <a:picLocks noChangeAspect="1"/>
          </p:cNvPicPr>
          <p:nvPr/>
        </p:nvPicPr>
        <p:blipFill>
          <a:blip r:embed="rId2"/>
          <a:stretch>
            <a:fillRect/>
          </a:stretch>
        </p:blipFill>
        <p:spPr>
          <a:xfrm>
            <a:off x="6659331" y="2565563"/>
            <a:ext cx="5137334" cy="3427042"/>
          </a:xfrm>
          <a:prstGeom prst="rect">
            <a:avLst/>
          </a:prstGeom>
        </p:spPr>
      </p:pic>
      <p:sp>
        <p:nvSpPr>
          <p:cNvPr id="6" name="Textfeld 5">
            <a:extLst>
              <a:ext uri="{FF2B5EF4-FFF2-40B4-BE49-F238E27FC236}">
                <a16:creationId xmlns:a16="http://schemas.microsoft.com/office/drawing/2014/main" id="{AB08CBB5-7EA6-2E9B-4F61-3D2DC803EFA4}"/>
              </a:ext>
            </a:extLst>
          </p:cNvPr>
          <p:cNvSpPr txBox="1"/>
          <p:nvPr/>
        </p:nvSpPr>
        <p:spPr>
          <a:xfrm>
            <a:off x="6407606" y="5992604"/>
            <a:ext cx="1387849" cy="338554"/>
          </a:xfrm>
          <a:prstGeom prst="rect">
            <a:avLst/>
          </a:prstGeom>
          <a:noFill/>
        </p:spPr>
        <p:txBody>
          <a:bodyPr wrap="square" rtlCol="0">
            <a:spAutoFit/>
          </a:bodyPr>
          <a:lstStyle/>
          <a:p>
            <a:r>
              <a:rPr lang="de-DE" sz="800" dirty="0"/>
              <a:t>Quelle:</a:t>
            </a:r>
          </a:p>
          <a:p>
            <a:r>
              <a:rPr lang="de-DE" sz="800" dirty="0"/>
              <a:t>LEONHARD WEISS</a:t>
            </a:r>
          </a:p>
        </p:txBody>
      </p:sp>
    </p:spTree>
    <p:extLst>
      <p:ext uri="{BB962C8B-B14F-4D97-AF65-F5344CB8AC3E}">
        <p14:creationId xmlns:p14="http://schemas.microsoft.com/office/powerpoint/2010/main" val="3169881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715033"/>
            <a:ext cx="10515600" cy="1076821"/>
          </a:xfrm>
        </p:spPr>
        <p:txBody>
          <a:bodyPr>
            <a:normAutofit/>
          </a:bodyPr>
          <a:lstStyle/>
          <a:p>
            <a:r>
              <a:rPr lang="de-DE" sz="280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57622" y="1616073"/>
            <a:ext cx="5947892" cy="4603747"/>
          </a:xfrm>
        </p:spPr>
        <p:txBody>
          <a:bodyPr>
            <a:normAutofit/>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Messverfahren/Ortungsverfahren Wire-Line für Mud-Motor (hier </a:t>
            </a:r>
            <a:r>
              <a:rPr lang="de-DE" sz="2600" kern="100" dirty="0" err="1">
                <a:effectLst/>
                <a:latin typeface="Arial" panose="020B0604020202020204" pitchFamily="34" charset="0"/>
                <a:ea typeface="Arial" panose="020B0604020202020204" pitchFamily="34" charset="0"/>
                <a:cs typeface="Times New Roman" panose="02020603050405020304" pitchFamily="18" charset="0"/>
              </a:rPr>
              <a:t>Gyro</a:t>
            </a:r>
            <a:r>
              <a:rPr lang="de-DE" sz="2600" kern="100" dirty="0">
                <a:effectLst/>
                <a:latin typeface="Arial" panose="020B0604020202020204" pitchFamily="34" charset="0"/>
                <a:ea typeface="Arial" panose="020B0604020202020204" pitchFamily="34" charset="0"/>
                <a:cs typeface="Times New Roman" panose="02020603050405020304" pitchFamily="18" charset="0"/>
              </a:rPr>
              <a:t>)</a:t>
            </a:r>
          </a:p>
          <a:p>
            <a:pPr lvl="1">
              <a:lnSpc>
                <a:spcPct val="110000"/>
              </a:lnSpc>
              <a:buFont typeface="Wingdings" panose="05000000000000000000" pitchFamily="2" charset="2"/>
              <a:buChar char="§"/>
            </a:pPr>
            <a:r>
              <a:rPr lang="de-DE" sz="2000" kern="100" dirty="0">
                <a:effectLst/>
                <a:latin typeface="Arial" panose="020B0604020202020204" pitchFamily="34" charset="0"/>
                <a:ea typeface="Arial" panose="020B0604020202020204" pitchFamily="34" charset="0"/>
                <a:cs typeface="Times New Roman" panose="02020603050405020304" pitchFamily="18" charset="0"/>
              </a:rPr>
              <a:t>Gängige Kombination in der Großbortechnik</a:t>
            </a:r>
          </a:p>
          <a:p>
            <a:pPr lvl="1">
              <a:lnSpc>
                <a:spcPct val="110000"/>
              </a:lnSpc>
              <a:buFont typeface="Wingdings" panose="05000000000000000000" pitchFamily="2" charset="2"/>
              <a:buChar char="§"/>
            </a:pPr>
            <a:r>
              <a:rPr lang="de-DE" sz="2000" kern="100" dirty="0">
                <a:ea typeface="Arial" panose="020B0604020202020204" pitchFamily="34" charset="0"/>
                <a:cs typeface="Times New Roman" panose="02020603050405020304" pitchFamily="18" charset="0"/>
              </a:rPr>
              <a:t>In der Kleinbohrtechnik &lt; 40 t waren Gyros oft zu „groß“, weil für die benötigten Meißel die notwendigen Drehmomente </a:t>
            </a:r>
            <a:r>
              <a:rPr lang="de-DE" sz="2000" u="sng" kern="100" dirty="0">
                <a:ea typeface="Arial" panose="020B0604020202020204" pitchFamily="34" charset="0"/>
                <a:cs typeface="Times New Roman" panose="02020603050405020304" pitchFamily="18" charset="0"/>
              </a:rPr>
              <a:t>im Fels </a:t>
            </a:r>
            <a:r>
              <a:rPr lang="de-DE" sz="2000" kern="100" dirty="0">
                <a:ea typeface="Arial" panose="020B0604020202020204" pitchFamily="34" charset="0"/>
                <a:cs typeface="Times New Roman" panose="02020603050405020304" pitchFamily="18" charset="0"/>
              </a:rPr>
              <a:t>nicht erreicht werden konnten</a:t>
            </a:r>
          </a:p>
          <a:p>
            <a:pPr marL="914400" lvl="2" indent="0">
              <a:lnSpc>
                <a:spcPct val="110000"/>
              </a:lnSpc>
              <a:buNone/>
            </a:pPr>
            <a:r>
              <a:rPr lang="de-DE" kern="100" dirty="0">
                <a:ea typeface="Arial" panose="020B0604020202020204" pitchFamily="34" charset="0"/>
                <a:cs typeface="Times New Roman" panose="02020603050405020304" pitchFamily="18" charset="0"/>
              </a:rPr>
              <a:t>-&gt; es wurden schlankere Gyros konstruiert, die auch Bohranlagen &lt; 40 t einsetzen können</a:t>
            </a:r>
          </a:p>
          <a:p>
            <a:pPr lvl="1">
              <a:lnSpc>
                <a:spcPct val="110000"/>
              </a:lnSpc>
              <a:buFont typeface="Wingdings" panose="05000000000000000000" pitchFamily="2" charset="2"/>
              <a:buChar char="§"/>
            </a:pPr>
            <a:r>
              <a:rPr lang="de-DE" sz="2000" kern="100" dirty="0">
                <a:effectLst/>
                <a:latin typeface="Arial" panose="020B0604020202020204" pitchFamily="34" charset="0"/>
                <a:ea typeface="Arial" panose="020B0604020202020204" pitchFamily="34" charset="0"/>
                <a:cs typeface="Times New Roman" panose="02020603050405020304" pitchFamily="18" charset="0"/>
              </a:rPr>
              <a:t>Einige Bohrfirmen bohren mit „schlankeren“ Gyros regelmäßig</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cxnSp>
        <p:nvCxnSpPr>
          <p:cNvPr id="4" name="Gerader Verbinder 3">
            <a:extLst>
              <a:ext uri="{FF2B5EF4-FFF2-40B4-BE49-F238E27FC236}">
                <a16:creationId xmlns:a16="http://schemas.microsoft.com/office/drawing/2014/main" id="{D649A5FF-F715-5064-2B0D-EEFDCB72726A}"/>
              </a:ext>
            </a:extLst>
          </p:cNvPr>
          <p:cNvCxnSpPr/>
          <p:nvPr/>
        </p:nvCxnSpPr>
        <p:spPr>
          <a:xfrm>
            <a:off x="600546" y="1436208"/>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097AD1CC-FA5A-567D-B622-C04BC7F7B86A}"/>
              </a:ext>
            </a:extLst>
          </p:cNvPr>
          <p:cNvPicPr>
            <a:picLocks noChangeAspect="1"/>
          </p:cNvPicPr>
          <p:nvPr/>
        </p:nvPicPr>
        <p:blipFill>
          <a:blip r:embed="rId2"/>
          <a:stretch>
            <a:fillRect/>
          </a:stretch>
        </p:blipFill>
        <p:spPr>
          <a:xfrm>
            <a:off x="6005514" y="2736630"/>
            <a:ext cx="6014356" cy="2854543"/>
          </a:xfrm>
          <a:prstGeom prst="rect">
            <a:avLst/>
          </a:prstGeom>
        </p:spPr>
      </p:pic>
      <p:sp>
        <p:nvSpPr>
          <p:cNvPr id="5" name="Textfeld 4">
            <a:extLst>
              <a:ext uri="{FF2B5EF4-FFF2-40B4-BE49-F238E27FC236}">
                <a16:creationId xmlns:a16="http://schemas.microsoft.com/office/drawing/2014/main" id="{888A04C4-41CA-3ABC-4E4A-E8ACE8B076C0}"/>
              </a:ext>
            </a:extLst>
          </p:cNvPr>
          <p:cNvSpPr txBox="1"/>
          <p:nvPr/>
        </p:nvSpPr>
        <p:spPr>
          <a:xfrm>
            <a:off x="6171448" y="5591173"/>
            <a:ext cx="1387849" cy="338554"/>
          </a:xfrm>
          <a:prstGeom prst="rect">
            <a:avLst/>
          </a:prstGeom>
          <a:noFill/>
        </p:spPr>
        <p:txBody>
          <a:bodyPr wrap="square" rtlCol="0">
            <a:spAutoFit/>
          </a:bodyPr>
          <a:lstStyle/>
          <a:p>
            <a:r>
              <a:rPr lang="de-DE" sz="800" dirty="0"/>
              <a:t>Quelle:</a:t>
            </a:r>
          </a:p>
          <a:p>
            <a:r>
              <a:rPr lang="de-DE" sz="800" dirty="0"/>
              <a:t>LEONHARD WEISS</a:t>
            </a:r>
          </a:p>
        </p:txBody>
      </p:sp>
    </p:spTree>
    <p:extLst>
      <p:ext uri="{BB962C8B-B14F-4D97-AF65-F5344CB8AC3E}">
        <p14:creationId xmlns:p14="http://schemas.microsoft.com/office/powerpoint/2010/main" val="266255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705797"/>
            <a:ext cx="10515600" cy="1076821"/>
          </a:xfrm>
        </p:spPr>
        <p:txBody>
          <a:bodyPr>
            <a:normAutofit/>
          </a:bodyPr>
          <a:lstStyle/>
          <a:p>
            <a:r>
              <a:rPr lang="de-DE" sz="280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671764" y="1521525"/>
            <a:ext cx="10515600" cy="4351338"/>
          </a:xfrm>
        </p:spPr>
        <p:txBody>
          <a:bodyPr>
            <a:normAutofit/>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Kabelgeführtes Bohren für Doppelbohrgestänge-Systeme?</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cxnSp>
        <p:nvCxnSpPr>
          <p:cNvPr id="4" name="Gerader Verbinder 3">
            <a:extLst>
              <a:ext uri="{FF2B5EF4-FFF2-40B4-BE49-F238E27FC236}">
                <a16:creationId xmlns:a16="http://schemas.microsoft.com/office/drawing/2014/main" id="{60CD4ABC-266A-BA14-0ABC-0B6E8D1EDAB7}"/>
              </a:ext>
            </a:extLst>
          </p:cNvPr>
          <p:cNvCxnSpPr/>
          <p:nvPr/>
        </p:nvCxnSpPr>
        <p:spPr>
          <a:xfrm>
            <a:off x="600546" y="1436208"/>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027212AE-123B-7375-A6AC-22255571765A}"/>
              </a:ext>
            </a:extLst>
          </p:cNvPr>
          <p:cNvPicPr>
            <a:picLocks noChangeAspect="1"/>
          </p:cNvPicPr>
          <p:nvPr/>
        </p:nvPicPr>
        <p:blipFill>
          <a:blip r:embed="rId2"/>
          <a:stretch>
            <a:fillRect/>
          </a:stretch>
        </p:blipFill>
        <p:spPr>
          <a:xfrm>
            <a:off x="838200" y="1992089"/>
            <a:ext cx="10092803" cy="4351338"/>
          </a:xfrm>
          <a:prstGeom prst="rect">
            <a:avLst/>
          </a:prstGeom>
        </p:spPr>
      </p:pic>
      <p:sp>
        <p:nvSpPr>
          <p:cNvPr id="6" name="Textfeld 5">
            <a:extLst>
              <a:ext uri="{FF2B5EF4-FFF2-40B4-BE49-F238E27FC236}">
                <a16:creationId xmlns:a16="http://schemas.microsoft.com/office/drawing/2014/main" id="{ECF4F6CE-4713-5EE2-336C-B17157DFD3F0}"/>
              </a:ext>
            </a:extLst>
          </p:cNvPr>
          <p:cNvSpPr txBox="1"/>
          <p:nvPr/>
        </p:nvSpPr>
        <p:spPr>
          <a:xfrm>
            <a:off x="3772627" y="5813649"/>
            <a:ext cx="1387849" cy="338554"/>
          </a:xfrm>
          <a:prstGeom prst="rect">
            <a:avLst/>
          </a:prstGeom>
          <a:noFill/>
        </p:spPr>
        <p:txBody>
          <a:bodyPr wrap="square" rtlCol="0">
            <a:spAutoFit/>
          </a:bodyPr>
          <a:lstStyle/>
          <a:p>
            <a:r>
              <a:rPr lang="de-DE" sz="800" dirty="0"/>
              <a:t>Quelle:</a:t>
            </a:r>
          </a:p>
          <a:p>
            <a:r>
              <a:rPr lang="de-DE" sz="800" dirty="0"/>
              <a:t>Ditch </a:t>
            </a:r>
            <a:r>
              <a:rPr lang="de-DE" sz="800" dirty="0" err="1"/>
              <a:t>Witch</a:t>
            </a:r>
            <a:endParaRPr lang="de-DE" sz="800" dirty="0"/>
          </a:p>
        </p:txBody>
      </p:sp>
    </p:spTree>
    <p:extLst>
      <p:ext uri="{BB962C8B-B14F-4D97-AF65-F5344CB8AC3E}">
        <p14:creationId xmlns:p14="http://schemas.microsoft.com/office/powerpoint/2010/main" val="2738657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22998"/>
            <a:ext cx="10515600" cy="1076821"/>
          </a:xfrm>
        </p:spPr>
        <p:txBody>
          <a:bodyPr>
            <a:normAutofit/>
          </a:bodyPr>
          <a:lstStyle/>
          <a:p>
            <a:r>
              <a:rPr lang="de-DE" sz="280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684291" y="1630166"/>
            <a:ext cx="10750236" cy="4680097"/>
          </a:xfrm>
        </p:spPr>
        <p:txBody>
          <a:bodyPr>
            <a:normAutofit/>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Genauigkeiten/Messfehler der verschiedenen Ortungssysteme</a:t>
            </a:r>
            <a:endParaRPr lang="de-DE" sz="2600" kern="100" dirty="0">
              <a:ea typeface="Arial" panose="020B060402020202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r>
              <a:rPr lang="de-DE" sz="2200" kern="100" dirty="0">
                <a:effectLst/>
                <a:latin typeface="Arial" panose="020B0604020202020204" pitchFamily="34" charset="0"/>
                <a:ea typeface="Arial" panose="020B0604020202020204" pitchFamily="34" charset="0"/>
                <a:cs typeface="Times New Roman" panose="02020603050405020304" pitchFamily="18" charset="0"/>
              </a:rPr>
              <a:t>Walk-Over</a:t>
            </a:r>
          </a:p>
          <a:p>
            <a:pPr lvl="1">
              <a:lnSpc>
                <a:spcPct val="110000"/>
              </a:lnSpc>
              <a:buFont typeface="Wingdings" panose="05000000000000000000" pitchFamily="2" charset="2"/>
              <a:buChar char="§"/>
            </a:pPr>
            <a:r>
              <a:rPr lang="de-DE" sz="1800" kern="100" dirty="0">
                <a:ea typeface="Arial" panose="020B0604020202020204" pitchFamily="34" charset="0"/>
                <a:cs typeface="Times New Roman" panose="02020603050405020304" pitchFamily="18" charset="0"/>
              </a:rPr>
              <a:t>Laut Hersteller Ortungstechnik 5 %, allerdings Erfahrungswerte eher ca. 2-3 % der Überdeckung als Abweichung in alle Richtungen üblich</a:t>
            </a:r>
          </a:p>
          <a:p>
            <a:pPr lvl="1">
              <a:lnSpc>
                <a:spcPct val="110000"/>
              </a:lnSpc>
              <a:buFont typeface="Wingdings" panose="05000000000000000000" pitchFamily="2" charset="2"/>
              <a:buChar char="§"/>
            </a:pPr>
            <a:r>
              <a:rPr lang="de-DE" sz="1800" kern="100" dirty="0">
                <a:ea typeface="Arial" panose="020B0604020202020204" pitchFamily="34" charset="0"/>
                <a:cs typeface="Times New Roman" panose="02020603050405020304" pitchFamily="18" charset="0"/>
              </a:rPr>
              <a:t>Bei aktiven oder passiven Störungen allerdings auch deutlich höhere Abweichungen möglich bzw. Ortung nicht möglich</a:t>
            </a:r>
          </a:p>
          <a:p>
            <a:pPr lvl="1">
              <a:lnSpc>
                <a:spcPct val="110000"/>
              </a:lnSpc>
              <a:buFont typeface="Wingdings" panose="05000000000000000000" pitchFamily="2" charset="2"/>
              <a:buChar char="§"/>
            </a:pPr>
            <a:r>
              <a:rPr lang="de-DE" sz="1800" kern="100" dirty="0">
                <a:effectLst/>
                <a:latin typeface="Arial" panose="020B0604020202020204" pitchFamily="34" charset="0"/>
                <a:ea typeface="Arial" panose="020B0604020202020204" pitchFamily="34" charset="0"/>
                <a:cs typeface="Times New Roman" panose="02020603050405020304" pitchFamily="18" charset="0"/>
              </a:rPr>
              <a:t>Abweichungen auch abhängig vom </a:t>
            </a:r>
            <a:r>
              <a:rPr lang="de-DE" sz="1800" kern="100" dirty="0">
                <a:ea typeface="Arial" panose="020B0604020202020204" pitchFamily="34" charset="0"/>
                <a:cs typeface="Times New Roman" panose="02020603050405020304" pitchFamily="18" charset="0"/>
              </a:rPr>
              <a:t>F</a:t>
            </a:r>
            <a:r>
              <a:rPr lang="de-DE" sz="1800" kern="100" dirty="0">
                <a:effectLst/>
                <a:latin typeface="Arial" panose="020B0604020202020204" pitchFamily="34" charset="0"/>
                <a:ea typeface="Arial" panose="020B0604020202020204" pitchFamily="34" charset="0"/>
                <a:cs typeface="Times New Roman" panose="02020603050405020304" pitchFamily="18" charset="0"/>
              </a:rPr>
              <a:t>aktor Mensch / von Erfahrung</a:t>
            </a:r>
          </a:p>
          <a:p>
            <a:pPr marL="342900" indent="-342900">
              <a:lnSpc>
                <a:spcPct val="110000"/>
              </a:lnSpc>
              <a:buFont typeface="Symbol" panose="05050102010706020507" pitchFamily="18" charset="2"/>
              <a:buChar char=""/>
            </a:pPr>
            <a:r>
              <a:rPr lang="de-DE" sz="2200" kern="100" dirty="0">
                <a:cs typeface="Times New Roman" panose="02020603050405020304" pitchFamily="18" charset="0"/>
              </a:rPr>
              <a:t>Wire-Line (hier Kreiselkompass)</a:t>
            </a:r>
          </a:p>
          <a:p>
            <a:pPr lvl="1">
              <a:lnSpc>
                <a:spcPct val="110000"/>
              </a:lnSpc>
              <a:buFont typeface="Wingdings" panose="05000000000000000000" pitchFamily="2" charset="2"/>
              <a:buChar char="§"/>
            </a:pPr>
            <a:r>
              <a:rPr lang="de-DE" sz="1800" kern="100" dirty="0">
                <a:ea typeface="Arial" panose="020B0604020202020204" pitchFamily="34" charset="0"/>
                <a:cs typeface="Times New Roman" panose="02020603050405020304" pitchFamily="18" charset="0"/>
              </a:rPr>
              <a:t>Messingenieur notwendig</a:t>
            </a:r>
          </a:p>
          <a:p>
            <a:pPr lvl="1">
              <a:lnSpc>
                <a:spcPct val="110000"/>
              </a:lnSpc>
              <a:buFont typeface="Wingdings" panose="05000000000000000000" pitchFamily="2" charset="2"/>
              <a:buChar char="§"/>
            </a:pPr>
            <a:r>
              <a:rPr lang="de-DE" sz="1800" kern="100" dirty="0">
                <a:ea typeface="Arial" panose="020B0604020202020204" pitchFamily="34" charset="0"/>
                <a:cs typeface="Times New Roman" panose="02020603050405020304" pitchFamily="18" charset="0"/>
              </a:rPr>
              <a:t>Messverfahren sollte mit Ortungsverfahren kombiniert werden</a:t>
            </a:r>
          </a:p>
          <a:p>
            <a:pPr lvl="1">
              <a:lnSpc>
                <a:spcPct val="110000"/>
              </a:lnSpc>
              <a:buFont typeface="Wingdings" panose="05000000000000000000" pitchFamily="2" charset="2"/>
              <a:buChar char="§"/>
            </a:pPr>
            <a:r>
              <a:rPr lang="de-DE" sz="1800" kern="100" dirty="0">
                <a:ea typeface="Arial" panose="020B0604020202020204" pitchFamily="34" charset="0"/>
                <a:cs typeface="Times New Roman" panose="02020603050405020304" pitchFamily="18" charset="0"/>
              </a:rPr>
              <a:t>Abweichungen i.d.R. geringer und kontinuierliche Überwachung von SOLL/IST Abweichungen</a:t>
            </a:r>
          </a:p>
          <a:p>
            <a:pPr lvl="1">
              <a:lnSpc>
                <a:spcPct val="110000"/>
              </a:lnSpc>
              <a:buFont typeface="Wingdings" panose="05000000000000000000" pitchFamily="2" charset="2"/>
              <a:buChar char="§"/>
            </a:pPr>
            <a:r>
              <a:rPr lang="de-DE" sz="1800" kern="100" dirty="0">
                <a:ea typeface="Arial" panose="020B0604020202020204" pitchFamily="34" charset="0"/>
                <a:cs typeface="Times New Roman" panose="02020603050405020304" pitchFamily="18" charset="0"/>
              </a:rPr>
              <a:t>Genauigkeit Azimut 0,1 °, Neigungswinkel 0,05 °, Rollwinkel 0,5 °, 0,1 % von Bohrlänge</a:t>
            </a:r>
          </a:p>
          <a:p>
            <a:pPr lvl="1">
              <a:lnSpc>
                <a:spcPct val="110000"/>
              </a:lnSpc>
              <a:buFont typeface="Wingdings" panose="05000000000000000000" pitchFamily="2" charset="2"/>
              <a:buChar char="§"/>
            </a:pPr>
            <a:endParaRPr lang="de-DE" sz="1800" kern="100" dirty="0">
              <a:ea typeface="Arial" panose="020B0604020202020204" pitchFamily="34" charset="0"/>
              <a:cs typeface="Times New Roman" panose="02020603050405020304" pitchFamily="18" charset="0"/>
            </a:endParaRPr>
          </a:p>
          <a:p>
            <a:pPr marL="800100" lvl="1" indent="-342900">
              <a:lnSpc>
                <a:spcPct val="110000"/>
              </a:lnSpc>
              <a:buFont typeface="Symbol" panose="05050102010706020507" pitchFamily="18" charset="2"/>
              <a:buChar char=""/>
            </a:pPr>
            <a:endParaRPr lang="de-DE" sz="1800" kern="100" dirty="0">
              <a:cs typeface="Times New Roman" panose="02020603050405020304" pitchFamily="18" charset="0"/>
            </a:endParaRP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cxnSp>
        <p:nvCxnSpPr>
          <p:cNvPr id="4" name="Gerader Verbinder 3">
            <a:extLst>
              <a:ext uri="{FF2B5EF4-FFF2-40B4-BE49-F238E27FC236}">
                <a16:creationId xmlns:a16="http://schemas.microsoft.com/office/drawing/2014/main" id="{C23B4147-06B5-A7FC-975D-9E8886B3D68A}"/>
              </a:ext>
            </a:extLst>
          </p:cNvPr>
          <p:cNvCxnSpPr/>
          <p:nvPr/>
        </p:nvCxnSpPr>
        <p:spPr>
          <a:xfrm>
            <a:off x="600546" y="1334608"/>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82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96561"/>
            <a:ext cx="11021291" cy="1076821"/>
          </a:xfrm>
        </p:spPr>
        <p:txBody>
          <a:bodyPr>
            <a:normAutofit/>
          </a:bodyPr>
          <a:lstStyle/>
          <a:p>
            <a:r>
              <a:rPr lang="de-DE" sz="280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262127" y="1612060"/>
            <a:ext cx="11667744" cy="4351338"/>
          </a:xfrm>
        </p:spPr>
        <p:txBody>
          <a:bodyPr>
            <a:normAutofit/>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Einsatzgebiete/Anwendungsgrenzen (Bohrtiefe, Bohrlängen, Batteriedauer)</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cxnSp>
        <p:nvCxnSpPr>
          <p:cNvPr id="5" name="Gerader Verbinder 4">
            <a:extLst>
              <a:ext uri="{FF2B5EF4-FFF2-40B4-BE49-F238E27FC236}">
                <a16:creationId xmlns:a16="http://schemas.microsoft.com/office/drawing/2014/main" id="{17F56FEF-A99B-1F29-C3BF-501E373C5836}"/>
              </a:ext>
            </a:extLst>
          </p:cNvPr>
          <p:cNvCxnSpPr/>
          <p:nvPr/>
        </p:nvCxnSpPr>
        <p:spPr>
          <a:xfrm>
            <a:off x="600546" y="141773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Inhaltsplatzhalter 2">
            <a:extLst>
              <a:ext uri="{FF2B5EF4-FFF2-40B4-BE49-F238E27FC236}">
                <a16:creationId xmlns:a16="http://schemas.microsoft.com/office/drawing/2014/main" id="{2BFBC5AB-4D90-F4C7-4BCA-8B0FA611C967}"/>
              </a:ext>
            </a:extLst>
          </p:cNvPr>
          <p:cNvSpPr txBox="1">
            <a:spLocks/>
          </p:cNvSpPr>
          <p:nvPr/>
        </p:nvSpPr>
        <p:spPr>
          <a:xfrm>
            <a:off x="328941" y="2494556"/>
            <a:ext cx="1106031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Symbol" panose="05050102010706020507" pitchFamily="18" charset="2"/>
              <a:buChar char=""/>
            </a:pPr>
            <a:r>
              <a:rPr lang="de-DE" sz="2200" kern="100" dirty="0">
                <a:latin typeface="Arial"/>
                <a:ea typeface="Arial" panose="020B0604020202020204" pitchFamily="34" charset="0"/>
                <a:cs typeface="Times New Roman"/>
              </a:rPr>
              <a:t>Walk-Over</a:t>
            </a:r>
          </a:p>
          <a:p>
            <a:pPr lvl="1">
              <a:lnSpc>
                <a:spcPct val="110000"/>
              </a:lnSpc>
              <a:buFont typeface="Wingdings" panose="05000000000000000000" pitchFamily="2" charset="2"/>
              <a:buChar char="§"/>
            </a:pPr>
            <a:r>
              <a:rPr lang="de-DE" sz="1800" kern="100" dirty="0">
                <a:latin typeface="Arial"/>
                <a:ea typeface="Arial" panose="020B0604020202020204" pitchFamily="34" charset="0"/>
                <a:cs typeface="Times New Roman"/>
              </a:rPr>
              <a:t>Bohrtiefe begrenzt wegen Signalstärken; bei max. 15m – 20m (30m mit Tiefensonde) abhängig von Geologie und elektromagnetischen Störfeldern (aktiv und passiv)</a:t>
            </a:r>
          </a:p>
          <a:p>
            <a:pPr lvl="1">
              <a:lnSpc>
                <a:spcPct val="110000"/>
              </a:lnSpc>
              <a:buFont typeface="Wingdings" panose="05000000000000000000" pitchFamily="2" charset="2"/>
              <a:buChar char="§"/>
            </a:pPr>
            <a:r>
              <a:rPr lang="de-DE" sz="1800" kern="100" dirty="0">
                <a:latin typeface="Arial"/>
                <a:ea typeface="Arial" panose="020B0604020202020204" pitchFamily="34" charset="0"/>
                <a:cs typeface="Times New Roman"/>
              </a:rPr>
              <a:t>Gefahr durch zu niedrige Batteriespannung bei zu langer </a:t>
            </a:r>
            <a:r>
              <a:rPr lang="de-DE" sz="1800" kern="100" dirty="0" err="1">
                <a:latin typeface="Arial"/>
                <a:ea typeface="Arial" panose="020B0604020202020204" pitchFamily="34" charset="0"/>
                <a:cs typeface="Times New Roman"/>
              </a:rPr>
              <a:t>Bohrzeit</a:t>
            </a:r>
            <a:r>
              <a:rPr lang="de-DE" sz="1800" kern="100" dirty="0">
                <a:latin typeface="Arial"/>
                <a:ea typeface="Arial" panose="020B0604020202020204" pitchFamily="34" charset="0"/>
                <a:cs typeface="Times New Roman"/>
              </a:rPr>
              <a:t> -&gt; größere Bohrlängen teilweise kritisch</a:t>
            </a:r>
          </a:p>
          <a:p>
            <a:pPr marL="342900" indent="-342900">
              <a:lnSpc>
                <a:spcPct val="110000"/>
              </a:lnSpc>
              <a:buFont typeface="Symbol" panose="05050102010706020507" pitchFamily="18" charset="2"/>
              <a:buChar char=""/>
            </a:pPr>
            <a:r>
              <a:rPr lang="de-DE" sz="2200" kern="100" dirty="0">
                <a:latin typeface="Arial"/>
                <a:cs typeface="Times New Roman"/>
              </a:rPr>
              <a:t>Wire-Line (hier Kreiselkompass)</a:t>
            </a:r>
          </a:p>
          <a:p>
            <a:pPr lvl="1">
              <a:lnSpc>
                <a:spcPct val="110000"/>
              </a:lnSpc>
              <a:buFont typeface="Wingdings" panose="05000000000000000000" pitchFamily="2" charset="2"/>
              <a:buChar char="§"/>
            </a:pPr>
            <a:r>
              <a:rPr lang="de-DE" sz="1800" kern="100" dirty="0">
                <a:latin typeface="Arial"/>
                <a:ea typeface="Arial" panose="020B0604020202020204" pitchFamily="34" charset="0"/>
                <a:cs typeface="Times New Roman"/>
              </a:rPr>
              <a:t>Messverfahren quasi unabhängig von der </a:t>
            </a:r>
            <a:r>
              <a:rPr lang="de-DE" sz="1800" kern="100" dirty="0" err="1">
                <a:latin typeface="Arial"/>
                <a:ea typeface="Arial" panose="020B0604020202020204" pitchFamily="34" charset="0"/>
                <a:cs typeface="Times New Roman"/>
              </a:rPr>
              <a:t>Verlegetiefe</a:t>
            </a:r>
            <a:r>
              <a:rPr lang="de-DE" sz="1800" kern="100" dirty="0">
                <a:latin typeface="Arial"/>
                <a:ea typeface="Arial" panose="020B0604020202020204" pitchFamily="34" charset="0"/>
                <a:cs typeface="Times New Roman"/>
              </a:rPr>
              <a:t> und unabhängig von magnetischen </a:t>
            </a:r>
            <a:r>
              <a:rPr lang="de-DE" sz="1800" kern="100" dirty="0" err="1">
                <a:latin typeface="Arial"/>
                <a:ea typeface="Arial" panose="020B0604020202020204" pitchFamily="34" charset="0"/>
                <a:cs typeface="Times New Roman"/>
              </a:rPr>
              <a:t>Einfüssen</a:t>
            </a:r>
            <a:endParaRPr lang="de-DE" sz="1800" kern="100" dirty="0">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r>
              <a:rPr lang="de-DE" sz="1800" kern="100" dirty="0">
                <a:latin typeface="Arial"/>
                <a:ea typeface="Arial" panose="020B0604020202020204" pitchFamily="34" charset="0"/>
                <a:cs typeface="Times New Roman"/>
              </a:rPr>
              <a:t>Stromversorgung über Kabel -&gt; größere Bohrlängen kein Problem (vgl. Batteriedauer Walk-Over)</a:t>
            </a:r>
            <a:endParaRPr lang="de-DE" sz="1800" kern="100" dirty="0">
              <a:ea typeface="Arial" panose="020B0604020202020204" pitchFamily="34" charset="0"/>
              <a:cs typeface="Times New Roman" panose="02020603050405020304" pitchFamily="18" charset="0"/>
            </a:endParaRPr>
          </a:p>
          <a:p>
            <a:pPr lvl="1">
              <a:lnSpc>
                <a:spcPct val="110000"/>
              </a:lnSpc>
              <a:buFont typeface="Wingdings" panose="05000000000000000000" pitchFamily="2" charset="2"/>
              <a:buChar char="§"/>
            </a:pPr>
            <a:r>
              <a:rPr lang="de-DE" sz="1800" kern="100" dirty="0">
                <a:latin typeface="Arial"/>
                <a:ea typeface="Arial" panose="020B0604020202020204" pitchFamily="34" charset="0"/>
                <a:cs typeface="Times New Roman"/>
              </a:rPr>
              <a:t>Gefahr von fehlerhaften Kabelverbindungen oder Kabelbrüchen</a:t>
            </a:r>
            <a:endParaRPr lang="de-DE" sz="1800" kern="100" dirty="0">
              <a:ea typeface="Arial" panose="020B0604020202020204" pitchFamily="34" charset="0"/>
              <a:cs typeface="Times New Roman" panose="02020603050405020304" pitchFamily="18" charset="0"/>
            </a:endParaRPr>
          </a:p>
          <a:p>
            <a:pPr marL="800100" lvl="1" indent="-342900">
              <a:lnSpc>
                <a:spcPct val="110000"/>
              </a:lnSpc>
              <a:buFont typeface="Symbol" panose="05050102010706020507" pitchFamily="18" charset="2"/>
              <a:buChar char=""/>
            </a:pPr>
            <a:endParaRPr lang="de-DE" sz="1800" kern="100" dirty="0">
              <a:cs typeface="Times New Roman" panose="02020603050405020304" pitchFamily="18" charset="0"/>
            </a:endParaRPr>
          </a:p>
          <a:p>
            <a:pPr marL="0" indent="0">
              <a:buFont typeface="Arial" panose="020B0604020202020204" pitchFamily="34" charset="0"/>
              <a:buNone/>
            </a:pPr>
            <a:endParaRPr lang="de-DE" dirty="0">
              <a:latin typeface="Calibri" panose="020F0502020204030204" pitchFamily="34" charset="0"/>
              <a:ea typeface="Calibri" panose="020F0502020204030204" pitchFamily="34" charset="0"/>
            </a:endParaRPr>
          </a:p>
          <a:p>
            <a:endParaRPr lang="de-DE" dirty="0"/>
          </a:p>
        </p:txBody>
      </p:sp>
    </p:spTree>
    <p:extLst>
      <p:ext uri="{BB962C8B-B14F-4D97-AF65-F5344CB8AC3E}">
        <p14:creationId xmlns:p14="http://schemas.microsoft.com/office/powerpoint/2010/main" val="124189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96561"/>
            <a:ext cx="11159836" cy="1076821"/>
          </a:xfrm>
        </p:spPr>
        <p:txBody>
          <a:bodyPr>
            <a:normAutofit/>
          </a:bodyPr>
          <a:lstStyle/>
          <a:p>
            <a:r>
              <a:rPr lang="de-DE" sz="280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838200" y="1883664"/>
            <a:ext cx="10765536" cy="493776"/>
          </a:xfrm>
        </p:spPr>
        <p:txBody>
          <a:bodyPr>
            <a:normAutofit lnSpcReduction="10000"/>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Zeitbedarf bei Pilotbohrung</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5" name="Textfeld 4">
            <a:extLst>
              <a:ext uri="{FF2B5EF4-FFF2-40B4-BE49-F238E27FC236}">
                <a16:creationId xmlns:a16="http://schemas.microsoft.com/office/drawing/2014/main" id="{7D0F417B-6A64-0ED9-805B-23F3A0F98F73}"/>
              </a:ext>
            </a:extLst>
          </p:cNvPr>
          <p:cNvSpPr txBox="1"/>
          <p:nvPr/>
        </p:nvSpPr>
        <p:spPr>
          <a:xfrm>
            <a:off x="312835" y="3216409"/>
            <a:ext cx="7539730" cy="2498376"/>
          </a:xfrm>
          <a:prstGeom prst="rect">
            <a:avLst/>
          </a:prstGeom>
          <a:noFill/>
        </p:spPr>
        <p:txBody>
          <a:bodyPr wrap="square">
            <a:spAutoFit/>
          </a:bodyPr>
          <a:lstStyle/>
          <a:p>
            <a:pPr lvl="0">
              <a:lnSpc>
                <a:spcPct val="110000"/>
              </a:lnSpc>
              <a:buFont typeface="Wingdings" panose="05000000000000000000" pitchFamily="2"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Doppelbohrgestänge –System mit Walk-Over:  </a:t>
            </a:r>
          </a:p>
          <a:p>
            <a:pPr lvl="0">
              <a:lnSpc>
                <a:spcPct val="110000"/>
              </a:lnSpc>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	</a:t>
            </a:r>
            <a:r>
              <a:rPr lang="de-DE" sz="2000" kern="100" dirty="0">
                <a:effectLst/>
                <a:latin typeface="Arial" panose="020B0604020202020204" pitchFamily="34" charset="0"/>
                <a:ea typeface="Arial" panose="020B0604020202020204" pitchFamily="34" charset="0"/>
                <a:cs typeface="Times New Roman" panose="02020603050405020304" pitchFamily="18" charset="0"/>
              </a:rPr>
              <a:t>Verschrauben/Verbinden von Innen- und  	Außengestänge</a:t>
            </a:r>
          </a:p>
          <a:p>
            <a:pPr lvl="0">
              <a:lnSpc>
                <a:spcPct val="110000"/>
              </a:lnSpc>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		</a:t>
            </a:r>
          </a:p>
          <a:p>
            <a:pPr lvl="0">
              <a:lnSpc>
                <a:spcPct val="110000"/>
              </a:lnSpc>
              <a:buFont typeface="Wingdings" panose="05000000000000000000" pitchFamily="2"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Mud-Motor mit Wire-Line (hier Kreiselkompass): </a:t>
            </a:r>
          </a:p>
          <a:p>
            <a:pPr lvl="0">
              <a:lnSpc>
                <a:spcPct val="110000"/>
              </a:lnSpc>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	</a:t>
            </a:r>
            <a:r>
              <a:rPr lang="de-DE" sz="2000" kern="100" dirty="0">
                <a:effectLst/>
                <a:latin typeface="Arial" panose="020B0604020202020204" pitchFamily="34" charset="0"/>
                <a:ea typeface="Arial" panose="020B0604020202020204" pitchFamily="34" charset="0"/>
                <a:cs typeface="Times New Roman" panose="02020603050405020304" pitchFamily="18" charset="0"/>
              </a:rPr>
              <a:t>Kabelverbindung 2-3 min</a:t>
            </a:r>
          </a:p>
        </p:txBody>
      </p:sp>
      <p:cxnSp>
        <p:nvCxnSpPr>
          <p:cNvPr id="4" name="Gerader Verbinder 3">
            <a:extLst>
              <a:ext uri="{FF2B5EF4-FFF2-40B4-BE49-F238E27FC236}">
                <a16:creationId xmlns:a16="http://schemas.microsoft.com/office/drawing/2014/main" id="{E209A3BB-1B6F-0520-4029-CB2AFE5E8C4C}"/>
              </a:ext>
            </a:extLst>
          </p:cNvPr>
          <p:cNvCxnSpPr/>
          <p:nvPr/>
        </p:nvCxnSpPr>
        <p:spPr>
          <a:xfrm>
            <a:off x="600546" y="141773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B33E9A28-74D6-7FEB-5B81-2DF71D4CA3E9}"/>
              </a:ext>
            </a:extLst>
          </p:cNvPr>
          <p:cNvSpPr/>
          <p:nvPr/>
        </p:nvSpPr>
        <p:spPr>
          <a:xfrm>
            <a:off x="7441085" y="4014217"/>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a:extLst>
              <a:ext uri="{FF2B5EF4-FFF2-40B4-BE49-F238E27FC236}">
                <a16:creationId xmlns:a16="http://schemas.microsoft.com/office/drawing/2014/main" id="{A8D5A705-465F-1958-6161-440EC0FE4680}"/>
              </a:ext>
            </a:extLst>
          </p:cNvPr>
          <p:cNvSpPr txBox="1"/>
          <p:nvPr/>
        </p:nvSpPr>
        <p:spPr>
          <a:xfrm>
            <a:off x="8413493" y="3957765"/>
            <a:ext cx="2749430" cy="1015663"/>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Geringer Vorteil für  Doppelbohrgestänge-System !</a:t>
            </a:r>
          </a:p>
        </p:txBody>
      </p:sp>
    </p:spTree>
    <p:extLst>
      <p:ext uri="{BB962C8B-B14F-4D97-AF65-F5344CB8AC3E}">
        <p14:creationId xmlns:p14="http://schemas.microsoft.com/office/powerpoint/2010/main" val="298694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705798"/>
            <a:ext cx="11159836" cy="1076821"/>
          </a:xfrm>
        </p:spPr>
        <p:txBody>
          <a:bodyPr>
            <a:normAutofit/>
          </a:bodyPr>
          <a:lstStyle/>
          <a:p>
            <a:r>
              <a:rPr lang="de-DE" sz="280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838200" y="1883664"/>
            <a:ext cx="10515600" cy="4351338"/>
          </a:xfrm>
        </p:spPr>
        <p:txBody>
          <a:bodyPr>
            <a:normAutofit/>
          </a:bodyPr>
          <a:lstStyle/>
          <a:p>
            <a:pPr marL="342900" lvl="0" indent="-342900">
              <a:lnSpc>
                <a:spcPct val="110000"/>
              </a:lnSpc>
              <a:buFont typeface="Symbol" panose="05050102010706020507" pitchFamily="18" charset="2"/>
              <a:buChar char=""/>
            </a:pPr>
            <a:r>
              <a:rPr lang="de-DE" sz="2600" kern="100" dirty="0">
                <a:effectLst/>
                <a:latin typeface="Arial" panose="020B0604020202020204" pitchFamily="34" charset="0"/>
                <a:ea typeface="Arial" panose="020B0604020202020204" pitchFamily="34" charset="0"/>
                <a:cs typeface="Times New Roman" panose="02020603050405020304" pitchFamily="18" charset="0"/>
              </a:rPr>
              <a:t>Kosten für die Messtechnik/Ortungstechnik inkl. Bedienung im Vergleich</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Textfeld 3">
            <a:extLst>
              <a:ext uri="{FF2B5EF4-FFF2-40B4-BE49-F238E27FC236}">
                <a16:creationId xmlns:a16="http://schemas.microsoft.com/office/drawing/2014/main" id="{F38C99C4-7EE6-5451-AEBB-054D6F7F677D}"/>
              </a:ext>
            </a:extLst>
          </p:cNvPr>
          <p:cNvSpPr txBox="1"/>
          <p:nvPr/>
        </p:nvSpPr>
        <p:spPr>
          <a:xfrm>
            <a:off x="957072" y="3216410"/>
            <a:ext cx="6774587" cy="2904641"/>
          </a:xfrm>
          <a:prstGeom prst="rect">
            <a:avLst/>
          </a:prstGeom>
          <a:noFill/>
        </p:spPr>
        <p:txBody>
          <a:bodyPr wrap="square">
            <a:spAutoFit/>
          </a:bodyPr>
          <a:lstStyle/>
          <a:p>
            <a:pPr lvl="0">
              <a:lnSpc>
                <a:spcPct val="110000"/>
              </a:lnSpc>
              <a:buFont typeface="Wingdings" panose="05000000000000000000" pitchFamily="2"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Doppelbohrgestänge –System mit Walk-Over:</a:t>
            </a:r>
          </a:p>
          <a:p>
            <a:pPr lvl="2">
              <a:lnSpc>
                <a:spcPct val="110000"/>
              </a:lnSpc>
            </a:pPr>
            <a:r>
              <a:rPr lang="de-DE" sz="2400" kern="100" dirty="0">
                <a:latin typeface="Arial" panose="020B0604020202020204" pitchFamily="34" charset="0"/>
                <a:ea typeface="Arial" panose="020B0604020202020204" pitchFamily="34" charset="0"/>
                <a:cs typeface="Arial" panose="020B0604020202020204" pitchFamily="34" charset="0"/>
              </a:rPr>
              <a:t>Kosten für die Messung gering</a:t>
            </a:r>
          </a:p>
          <a:p>
            <a:pPr lvl="0">
              <a:lnSpc>
                <a:spcPct val="110000"/>
              </a:lnSpc>
              <a:buFont typeface="Wingdings" panose="05000000000000000000" pitchFamily="2" charset="2"/>
              <a:buChar char="§"/>
            </a:pPr>
            <a:endParaRPr lang="de-DE" sz="2400" kern="100" dirty="0">
              <a:ea typeface="Arial" panose="020B0604020202020204" pitchFamily="34" charset="0"/>
              <a:cs typeface="Times New Roman" panose="02020603050405020304" pitchFamily="18" charset="0"/>
            </a:endParaRPr>
          </a:p>
          <a:p>
            <a:pPr lvl="0">
              <a:lnSpc>
                <a:spcPct val="110000"/>
              </a:lnSpc>
              <a:buFont typeface="Wingdings" panose="05000000000000000000" pitchFamily="2" charset="2"/>
              <a:buChar char="§"/>
            </a:pPr>
            <a:r>
              <a:rPr lang="de-DE" sz="2400" kern="100" dirty="0">
                <a:effectLst/>
                <a:latin typeface="Arial" panose="020B0604020202020204" pitchFamily="34" charset="0"/>
                <a:ea typeface="Arial" panose="020B0604020202020204" pitchFamily="34" charset="0"/>
                <a:cs typeface="Times New Roman" panose="02020603050405020304" pitchFamily="18" charset="0"/>
              </a:rPr>
              <a:t>Mud-Motor mit Wire-Line (Kreiselkompass): </a:t>
            </a:r>
          </a:p>
          <a:p>
            <a:pPr>
              <a:lnSpc>
                <a:spcPct val="110000"/>
              </a:lnSpc>
            </a:pPr>
            <a:r>
              <a:rPr lang="de-DE" sz="2400" kern="100" dirty="0">
                <a:latin typeface="Arial" panose="020B0604020202020204" pitchFamily="34" charset="0"/>
                <a:ea typeface="Arial" panose="020B0604020202020204" pitchFamily="34" charset="0"/>
                <a:cs typeface="Arial" panose="020B0604020202020204" pitchFamily="34" charset="0"/>
              </a:rPr>
              <a:t>	Kosten für die Messung hoch</a:t>
            </a:r>
          </a:p>
          <a:p>
            <a:pPr>
              <a:lnSpc>
                <a:spcPct val="110000"/>
              </a:lnSpc>
            </a:pPr>
            <a:r>
              <a:rPr lang="de-DE" sz="2400" kern="100" dirty="0">
                <a:latin typeface="Arial" panose="020B0604020202020204" pitchFamily="34" charset="0"/>
                <a:ea typeface="Arial" panose="020B0604020202020204" pitchFamily="34" charset="0"/>
                <a:cs typeface="Arial" panose="020B0604020202020204" pitchFamily="34" charset="0"/>
              </a:rPr>
              <a:t>	 -&gt; ca. 3.000 €/d - 4.000 €/d zusätzlich</a:t>
            </a:r>
          </a:p>
          <a:p>
            <a:pPr lvl="0">
              <a:lnSpc>
                <a:spcPct val="110000"/>
              </a:lnSpc>
              <a:buFont typeface="Wingdings" panose="05000000000000000000" pitchFamily="2" charset="2"/>
              <a:buChar char="§"/>
            </a:pPr>
            <a:endParaRPr lang="de-DE" sz="2400" kern="100" dirty="0">
              <a:effectLst/>
              <a:latin typeface="Arial" panose="020B0604020202020204" pitchFamily="34" charset="0"/>
              <a:ea typeface="Arial" panose="020B0604020202020204" pitchFamily="34" charset="0"/>
              <a:cs typeface="Times New Roman" panose="02020603050405020304" pitchFamily="18" charset="0"/>
            </a:endParaRPr>
          </a:p>
        </p:txBody>
      </p:sp>
      <p:cxnSp>
        <p:nvCxnSpPr>
          <p:cNvPr id="5" name="Gerader Verbinder 4">
            <a:extLst>
              <a:ext uri="{FF2B5EF4-FFF2-40B4-BE49-F238E27FC236}">
                <a16:creationId xmlns:a16="http://schemas.microsoft.com/office/drawing/2014/main" id="{44678DEB-207F-50B2-0FDC-EF3E887B49CC}"/>
              </a:ext>
            </a:extLst>
          </p:cNvPr>
          <p:cNvCxnSpPr/>
          <p:nvPr/>
        </p:nvCxnSpPr>
        <p:spPr>
          <a:xfrm>
            <a:off x="600546" y="141773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023C81F6-8E39-E0F3-7840-63AF901A9C97}"/>
              </a:ext>
            </a:extLst>
          </p:cNvPr>
          <p:cNvSpPr/>
          <p:nvPr/>
        </p:nvSpPr>
        <p:spPr>
          <a:xfrm>
            <a:off x="7441085" y="4014217"/>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a:extLst>
              <a:ext uri="{FF2B5EF4-FFF2-40B4-BE49-F238E27FC236}">
                <a16:creationId xmlns:a16="http://schemas.microsoft.com/office/drawing/2014/main" id="{CF8FF433-010B-5BD5-71B8-C8CE544DA5D4}"/>
              </a:ext>
            </a:extLst>
          </p:cNvPr>
          <p:cNvSpPr txBox="1"/>
          <p:nvPr/>
        </p:nvSpPr>
        <p:spPr>
          <a:xfrm>
            <a:off x="8413493" y="3957765"/>
            <a:ext cx="2749430" cy="1323439"/>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Deutlicher Vorteil für  Walk-Over bzw. Doppelbohrgestänge-System !</a:t>
            </a:r>
          </a:p>
        </p:txBody>
      </p:sp>
    </p:spTree>
    <p:extLst>
      <p:ext uri="{BB962C8B-B14F-4D97-AF65-F5344CB8AC3E}">
        <p14:creationId xmlns:p14="http://schemas.microsoft.com/office/powerpoint/2010/main" val="187009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96561"/>
            <a:ext cx="11021291" cy="1076821"/>
          </a:xfrm>
        </p:spPr>
        <p:txBody>
          <a:bodyPr>
            <a:normAutofit/>
          </a:bodyPr>
          <a:lstStyle/>
          <a:p>
            <a:r>
              <a:rPr lang="de-DE" sz="2800"/>
              <a:t>Session 2 – Messverfahren/Ortungsverfahren im Vergleich</a:t>
            </a:r>
          </a:p>
        </p:txBody>
      </p:sp>
      <p:sp>
        <p:nvSpPr>
          <p:cNvPr id="3" name="Inhaltsplatzhalter 2">
            <a:extLst>
              <a:ext uri="{FF2B5EF4-FFF2-40B4-BE49-F238E27FC236}">
                <a16:creationId xmlns:a16="http://schemas.microsoft.com/office/drawing/2014/main" id="{D1AA4774-9057-920F-3F81-72B5DB08DF0D}"/>
              </a:ext>
            </a:extLst>
          </p:cNvPr>
          <p:cNvSpPr>
            <a:spLocks noGrp="1"/>
          </p:cNvSpPr>
          <p:nvPr>
            <p:ph idx="1"/>
          </p:nvPr>
        </p:nvSpPr>
        <p:spPr>
          <a:xfrm>
            <a:off x="600546" y="1518206"/>
            <a:ext cx="10684164" cy="510352"/>
          </a:xfrm>
        </p:spPr>
        <p:txBody>
          <a:bodyPr>
            <a:normAutofit/>
          </a:bodyPr>
          <a:lstStyle/>
          <a:p>
            <a:pPr marL="342900" lvl="0" indent="-342900">
              <a:lnSpc>
                <a:spcPct val="110000"/>
              </a:lnSpc>
              <a:buFont typeface="Symbol" panose="05050102010706020507" pitchFamily="18" charset="2"/>
              <a:buChar char=""/>
            </a:pPr>
            <a:r>
              <a:rPr lang="de-DE" sz="2000" kern="100">
                <a:effectLst/>
                <a:latin typeface="Arial" panose="020B0604020202020204" pitchFamily="34" charset="0"/>
                <a:ea typeface="Arial" panose="020B0604020202020204" pitchFamily="34" charset="0"/>
                <a:cs typeface="Times New Roman" panose="02020603050405020304" pitchFamily="18" charset="0"/>
              </a:rPr>
              <a:t>Vorteile/Nachteile von Walk-Over im Vgl. zu </a:t>
            </a:r>
            <a:r>
              <a:rPr lang="de-DE" sz="2000" kern="100" err="1">
                <a:effectLst/>
                <a:latin typeface="Arial" panose="020B0604020202020204" pitchFamily="34" charset="0"/>
                <a:ea typeface="Arial" panose="020B0604020202020204" pitchFamily="34" charset="0"/>
                <a:cs typeface="Times New Roman" panose="02020603050405020304" pitchFamily="18" charset="0"/>
              </a:rPr>
              <a:t>Gyro</a:t>
            </a:r>
            <a:endParaRPr lang="de-DE" sz="2000" kern="10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e-DE">
              <a:effectLst/>
              <a:latin typeface="Calibri" panose="020F0502020204030204" pitchFamily="34" charset="0"/>
              <a:ea typeface="Calibri" panose="020F0502020204030204" pitchFamily="34" charset="0"/>
            </a:endParaRPr>
          </a:p>
          <a:p>
            <a:endParaRPr lang="de-DE"/>
          </a:p>
        </p:txBody>
      </p:sp>
      <p:cxnSp>
        <p:nvCxnSpPr>
          <p:cNvPr id="5" name="Gerader Verbinder 4">
            <a:extLst>
              <a:ext uri="{FF2B5EF4-FFF2-40B4-BE49-F238E27FC236}">
                <a16:creationId xmlns:a16="http://schemas.microsoft.com/office/drawing/2014/main" id="{17F56FEF-A99B-1F29-C3BF-501E373C5836}"/>
              </a:ext>
            </a:extLst>
          </p:cNvPr>
          <p:cNvCxnSpPr/>
          <p:nvPr/>
        </p:nvCxnSpPr>
        <p:spPr>
          <a:xfrm>
            <a:off x="600546" y="1399512"/>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0" name="Tabelle 9">
            <a:extLst>
              <a:ext uri="{FF2B5EF4-FFF2-40B4-BE49-F238E27FC236}">
                <a16:creationId xmlns:a16="http://schemas.microsoft.com/office/drawing/2014/main" id="{7E43EFCC-67F0-C74B-CAEF-E0AD9D052F83}"/>
              </a:ext>
            </a:extLst>
          </p:cNvPr>
          <p:cNvGraphicFramePr>
            <a:graphicFrameLocks noGrp="1"/>
          </p:cNvGraphicFramePr>
          <p:nvPr>
            <p:extLst>
              <p:ext uri="{D42A27DB-BD31-4B8C-83A1-F6EECF244321}">
                <p14:modId xmlns:p14="http://schemas.microsoft.com/office/powerpoint/2010/main" val="1186116190"/>
              </p:ext>
            </p:extLst>
          </p:nvPr>
        </p:nvGraphicFramePr>
        <p:xfrm>
          <a:off x="2044385" y="2028558"/>
          <a:ext cx="7505700" cy="4286250"/>
        </p:xfrm>
        <a:graphic>
          <a:graphicData uri="http://schemas.openxmlformats.org/drawingml/2006/table">
            <a:tbl>
              <a:tblPr/>
              <a:tblGrid>
                <a:gridCol w="876300">
                  <a:extLst>
                    <a:ext uri="{9D8B030D-6E8A-4147-A177-3AD203B41FA5}">
                      <a16:colId xmlns:a16="http://schemas.microsoft.com/office/drawing/2014/main" val="4042553142"/>
                    </a:ext>
                  </a:extLst>
                </a:gridCol>
                <a:gridCol w="3086100">
                  <a:extLst>
                    <a:ext uri="{9D8B030D-6E8A-4147-A177-3AD203B41FA5}">
                      <a16:colId xmlns:a16="http://schemas.microsoft.com/office/drawing/2014/main" val="2447657654"/>
                    </a:ext>
                  </a:extLst>
                </a:gridCol>
                <a:gridCol w="3543300">
                  <a:extLst>
                    <a:ext uri="{9D8B030D-6E8A-4147-A177-3AD203B41FA5}">
                      <a16:colId xmlns:a16="http://schemas.microsoft.com/office/drawing/2014/main" val="2507907752"/>
                    </a:ext>
                  </a:extLst>
                </a:gridCol>
              </a:tblGrid>
              <a:tr h="228600">
                <a:tc>
                  <a:txBody>
                    <a:bodyPr/>
                    <a:lstStyle/>
                    <a:p>
                      <a:pPr algn="l" fontAlgn="b"/>
                      <a:endParaRPr lang="de-DE" sz="1400" b="0" i="0" u="none" strike="noStrike">
                        <a:effectLst/>
                        <a:latin typeface="Arial" panose="020B060402020202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1" i="0" u="none" strike="noStrike">
                          <a:effectLst/>
                          <a:latin typeface="Arial" panose="020B0604020202020204" pitchFamily="34" charset="0"/>
                        </a:rPr>
                        <a:t>Walk-Over Verfahren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1" i="0" u="none" strike="noStrike">
                          <a:effectLst/>
                          <a:latin typeface="Arial" panose="020B0604020202020204" pitchFamily="34" charset="0"/>
                        </a:rPr>
                        <a:t>Wire-Line Verfahren mit opt. Gyro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2810036998"/>
                  </a:ext>
                </a:extLst>
              </a:tr>
              <a:tr h="228600">
                <a:tc>
                  <a:txBody>
                    <a:bodyPr/>
                    <a:lstStyle/>
                    <a:p>
                      <a:pPr algn="l" fontAlgn="b"/>
                      <a:endParaRPr lang="de-DE" sz="1400" b="0" i="0" u="none" strike="noStrike">
                        <a:effectLst/>
                        <a:latin typeface="Arial" panose="020B060402020202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61448056"/>
                  </a:ext>
                </a:extLst>
              </a:tr>
              <a:tr h="255270">
                <a:tc>
                  <a:txBody>
                    <a:bodyPr/>
                    <a:lstStyle/>
                    <a:p>
                      <a:pPr algn="l" fontAlgn="b"/>
                      <a:r>
                        <a:rPr lang="de-DE" sz="1400" b="1" i="0" u="none" strike="noStrike">
                          <a:effectLst/>
                          <a:latin typeface="Arial" panose="020B0604020202020204" pitchFamily="34" charset="0"/>
                        </a:rPr>
                        <a:t>Vorteile: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de-DE" sz="1400" b="0" i="0" u="none" strike="noStrike">
                          <a:effectLst/>
                          <a:latin typeface="Arial" panose="020B0604020202020204" pitchFamily="34" charset="0"/>
                        </a:rPr>
                        <a:t>geringe Kosten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unabhängig von Bohrtiefe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806927138"/>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schnelle Messung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gute Radienüberwachung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716081060"/>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kein Kabel erforderlich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sehr genaue Winkelmessung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065385339"/>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robuste Systeme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kein magn. Störeinfluss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50191456"/>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Ringraumdruckmessung möglich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60297875"/>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große Bohrlängen möglich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305143690"/>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09800038"/>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7841189"/>
                  </a:ext>
                </a:extLst>
              </a:tr>
              <a:tr h="255270">
                <a:tc>
                  <a:txBody>
                    <a:bodyPr/>
                    <a:lstStyle/>
                    <a:p>
                      <a:pPr algn="l" fontAlgn="b"/>
                      <a:r>
                        <a:rPr lang="de-DE" sz="1400" b="1" i="0" u="none" strike="noStrike">
                          <a:effectLst/>
                          <a:latin typeface="Arial" panose="020B0604020202020204" pitchFamily="34" charset="0"/>
                        </a:rPr>
                        <a:t>Nachteile: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de-DE" sz="1400" b="0" i="0" u="none" strike="noStrike">
                          <a:effectLst/>
                          <a:latin typeface="Arial" panose="020B0604020202020204" pitchFamily="34" charset="0"/>
                        </a:rPr>
                        <a:t>geringere Genauigkeit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nur berechnete Positionen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134424825"/>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begrenzte Bohrtiefe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hohe Kosten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052744350"/>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begrente Bohrlängen (Batteriedauer)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Kabel im Gestänge notwendig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050407796"/>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kein Monitoring der Radien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sensitives Messsystem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914601113"/>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mag. Störeinfluss hoch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40436161"/>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177530592"/>
                  </a:ext>
                </a:extLst>
              </a:tr>
              <a:tr h="255270">
                <a:tc>
                  <a:txBody>
                    <a:bodyPr/>
                    <a:lstStyle/>
                    <a:p>
                      <a:pPr algn="l" fontAlgn="b"/>
                      <a:r>
                        <a:rPr lang="de-DE" sz="1400" b="1"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0513602"/>
                  </a:ext>
                </a:extLst>
              </a:tr>
            </a:tbl>
          </a:graphicData>
        </a:graphic>
      </p:graphicFrame>
    </p:spTree>
    <p:extLst>
      <p:ext uri="{BB962C8B-B14F-4D97-AF65-F5344CB8AC3E}">
        <p14:creationId xmlns:p14="http://schemas.microsoft.com/office/powerpoint/2010/main" val="1763403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55179"/>
            <a:ext cx="10515600" cy="1076821"/>
          </a:xfrm>
        </p:spPr>
        <p:txBody>
          <a:bodyPr>
            <a:normAutofit/>
          </a:bodyPr>
          <a:lstStyle/>
          <a:p>
            <a:r>
              <a:rPr lang="de-DE" sz="32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883664"/>
            <a:ext cx="10515600" cy="4351338"/>
          </a:xfrm>
        </p:spPr>
        <p:txBody>
          <a:bodyPr>
            <a:normAutofit fontScale="85000" lnSpcReduction="20000"/>
          </a:bodyPr>
          <a:lstStyle/>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Wasserbedarf / Spülungsbedarf, Pumpraten </a:t>
            </a:r>
          </a:p>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Pumpenbedarf pro System</a:t>
            </a:r>
          </a:p>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Wasser-Verfügbarkeit und Umweltauflagen</a:t>
            </a:r>
          </a:p>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Bohrlochreinigung (Cutting-</a:t>
            </a:r>
            <a:r>
              <a:rPr lang="de-DE" kern="100" err="1">
                <a:ea typeface="Arial" panose="020B0604020202020204" pitchFamily="34" charset="0"/>
                <a:cs typeface="Times New Roman" panose="02020603050405020304" pitchFamily="18" charset="0"/>
              </a:rPr>
              <a:t>Beds</a:t>
            </a:r>
            <a:r>
              <a:rPr lang="de-DE" kern="100">
                <a:ea typeface="Arial" panose="020B0604020202020204" pitchFamily="34" charset="0"/>
                <a:cs typeface="Times New Roman" panose="02020603050405020304" pitchFamily="18" charset="0"/>
              </a:rPr>
              <a:t>, Auswaschungen im Bohrloch durch hohe Drücke bzw. Geschwindigkeiten)</a:t>
            </a:r>
          </a:p>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Spülungsdrücke beider Systeme</a:t>
            </a:r>
          </a:p>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Wahrscheinlichkeit von Spülungsausbrüchen</a:t>
            </a:r>
          </a:p>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Gegenüberstellung der Kosten für Spülungsbedarf</a:t>
            </a:r>
          </a:p>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Gegenüberstellung Verschleißkosten an Werkzeugen</a:t>
            </a:r>
          </a:p>
          <a:p>
            <a:pPr marL="0" indent="0">
              <a:buNone/>
            </a:pPr>
            <a:endParaRPr lang="de-DE">
              <a:effectLst/>
              <a:latin typeface="Calibri" panose="020F0502020204030204" pitchFamily="34" charset="0"/>
              <a:ea typeface="Calibri" panose="020F0502020204030204" pitchFamily="34" charset="0"/>
            </a:endParaRPr>
          </a:p>
          <a:p>
            <a:endParaRPr lang="de-DE"/>
          </a:p>
        </p:txBody>
      </p:sp>
      <p:cxnSp>
        <p:nvCxnSpPr>
          <p:cNvPr id="4" name="Gerader Verbinder 3">
            <a:extLst>
              <a:ext uri="{FF2B5EF4-FFF2-40B4-BE49-F238E27FC236}">
                <a16:creationId xmlns:a16="http://schemas.microsoft.com/office/drawing/2014/main" id="{8BFE686E-4682-1A5B-74E3-E9B1E262A237}"/>
              </a:ext>
            </a:extLst>
          </p:cNvPr>
          <p:cNvCxnSpPr/>
          <p:nvPr/>
        </p:nvCxnSpPr>
        <p:spPr>
          <a:xfrm>
            <a:off x="600546" y="1482390"/>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29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de-DE" sz="28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883664"/>
            <a:ext cx="10515600" cy="4351338"/>
          </a:xfrm>
        </p:spPr>
        <p:txBody>
          <a:bodyPr>
            <a:normAutofit/>
          </a:bodyPr>
          <a:lstStyle/>
          <a:p>
            <a:pPr marL="342900" indent="-342900">
              <a:lnSpc>
                <a:spcPct val="120000"/>
              </a:lnSpc>
              <a:buFont typeface="Symbol" panose="05050102010706020507" pitchFamily="18" charset="2"/>
              <a:buChar char=""/>
            </a:pPr>
            <a:r>
              <a:rPr lang="de-DE" kern="100" dirty="0">
                <a:ea typeface="Arial" panose="020B0604020202020204" pitchFamily="34" charset="0"/>
                <a:cs typeface="Times New Roman" panose="02020603050405020304" pitchFamily="18" charset="0"/>
              </a:rPr>
              <a:t>Wasserbedarf </a:t>
            </a:r>
            <a:r>
              <a:rPr lang="de-DE" kern="100">
                <a:ea typeface="Arial" panose="020B0604020202020204" pitchFamily="34" charset="0"/>
                <a:cs typeface="Times New Roman" panose="02020603050405020304" pitchFamily="18" charset="0"/>
              </a:rPr>
              <a:t>/ Spülungsbedarf -&gt; </a:t>
            </a:r>
            <a:r>
              <a:rPr lang="de-DE" kern="100" dirty="0">
                <a:ea typeface="Arial" panose="020B0604020202020204" pitchFamily="34" charset="0"/>
                <a:cs typeface="Times New Roman" panose="02020603050405020304" pitchFamily="18" charset="0"/>
              </a:rPr>
              <a:t>Pumpraten (Pilotbohrung) </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5" name="Inhaltsplatzhalter 2">
            <a:extLst>
              <a:ext uri="{FF2B5EF4-FFF2-40B4-BE49-F238E27FC236}">
                <a16:creationId xmlns:a16="http://schemas.microsoft.com/office/drawing/2014/main" id="{C169E821-678F-E9DC-2ED6-1D28A31124CC}"/>
              </a:ext>
            </a:extLst>
          </p:cNvPr>
          <p:cNvSpPr txBox="1">
            <a:spLocks/>
          </p:cNvSpPr>
          <p:nvPr/>
        </p:nvSpPr>
        <p:spPr>
          <a:xfrm>
            <a:off x="690972" y="2743200"/>
            <a:ext cx="10217820" cy="3273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Doppelbohrgestänge-Systeme</a:t>
            </a:r>
          </a:p>
          <a:p>
            <a:pPr lvl="1">
              <a:buFont typeface="Wingdings" panose="05000000000000000000" pitchFamily="2" charset="2"/>
              <a:buChar char="§"/>
            </a:pPr>
            <a:r>
              <a:rPr lang="de-DE" dirty="0">
                <a:ea typeface="Calibri" panose="020F0502020204030204" pitchFamily="34" charset="0"/>
              </a:rPr>
              <a:t>18 t Klasse 	60-100 l/min</a:t>
            </a:r>
          </a:p>
          <a:p>
            <a:pPr lvl="1">
              <a:buFont typeface="Wingdings" panose="05000000000000000000" pitchFamily="2" charset="2"/>
              <a:buChar char="§"/>
            </a:pPr>
            <a:r>
              <a:rPr lang="de-DE" dirty="0">
                <a:ea typeface="Calibri" panose="020F0502020204030204" pitchFamily="34" charset="0"/>
              </a:rPr>
              <a:t>30 t Klasse	60-120 l/min</a:t>
            </a:r>
          </a:p>
          <a:p>
            <a:pPr lvl="1">
              <a:buFont typeface="Wingdings" panose="05000000000000000000" pitchFamily="2" charset="2"/>
              <a:buChar char="§"/>
            </a:pPr>
            <a:r>
              <a:rPr lang="de-DE" dirty="0">
                <a:ea typeface="Calibri" panose="020F0502020204030204" pitchFamily="34" charset="0"/>
              </a:rPr>
              <a:t>54 t Klasse	120-150 l/min</a:t>
            </a:r>
            <a:endParaRPr lang="de-DE" sz="2400" b="1" dirty="0">
              <a:ea typeface="Calibri" panose="020F0502020204030204" pitchFamily="34" charset="0"/>
            </a:endParaRPr>
          </a:p>
          <a:p>
            <a:pPr>
              <a:buFont typeface="Wingdings" panose="05000000000000000000" pitchFamily="2" charset="2"/>
              <a:buChar char="§"/>
            </a:pPr>
            <a:r>
              <a:rPr lang="de-DE" sz="2400" b="1" dirty="0">
                <a:ea typeface="Calibri" panose="020F0502020204030204" pitchFamily="34" charset="0"/>
              </a:rPr>
              <a:t>Mud-Motoren</a:t>
            </a:r>
          </a:p>
          <a:p>
            <a:pPr lvl="1">
              <a:buFont typeface="Wingdings" panose="05000000000000000000" pitchFamily="2" charset="2"/>
              <a:buChar char="§"/>
            </a:pPr>
            <a:r>
              <a:rPr lang="de-DE" sz="2400" dirty="0">
                <a:ea typeface="Calibri" panose="020F0502020204030204" pitchFamily="34" charset="0"/>
              </a:rPr>
              <a:t>18 t Klasse 	250-300 l/min</a:t>
            </a:r>
          </a:p>
          <a:p>
            <a:pPr lvl="1">
              <a:buFont typeface="Wingdings" panose="05000000000000000000" pitchFamily="2" charset="2"/>
              <a:buChar char="§"/>
            </a:pPr>
            <a:r>
              <a:rPr lang="de-DE" sz="2400" dirty="0">
                <a:ea typeface="Calibri" panose="020F0502020204030204" pitchFamily="34" charset="0"/>
              </a:rPr>
              <a:t>30 t Klasse	300-500 l/min</a:t>
            </a:r>
          </a:p>
          <a:p>
            <a:pPr lvl="1">
              <a:buFont typeface="Wingdings" panose="05000000000000000000" pitchFamily="2" charset="2"/>
              <a:buChar char="§"/>
            </a:pPr>
            <a:r>
              <a:rPr lang="de-DE" sz="2400" dirty="0">
                <a:ea typeface="Calibri" panose="020F0502020204030204" pitchFamily="34" charset="0"/>
              </a:rPr>
              <a:t>54 t Klasse	500-1000 l/min</a:t>
            </a:r>
          </a:p>
          <a:p>
            <a:pPr>
              <a:buFont typeface="Wingdings" panose="05000000000000000000" pitchFamily="2" charset="2"/>
              <a:buChar char="§"/>
            </a:pPr>
            <a:endParaRPr lang="de-DE" sz="2400" b="1" dirty="0">
              <a:ea typeface="Calibri" panose="020F0502020204030204" pitchFamily="34" charset="0"/>
            </a:endParaRPr>
          </a:p>
        </p:txBody>
      </p:sp>
      <p:cxnSp>
        <p:nvCxnSpPr>
          <p:cNvPr id="4" name="Gerader Verbinder 3">
            <a:extLst>
              <a:ext uri="{FF2B5EF4-FFF2-40B4-BE49-F238E27FC236}">
                <a16:creationId xmlns:a16="http://schemas.microsoft.com/office/drawing/2014/main" id="{70B092E5-51C6-D1DB-9467-BD2D61DE278D}"/>
              </a:ext>
            </a:extLst>
          </p:cNvPr>
          <p:cNvCxnSpPr/>
          <p:nvPr/>
        </p:nvCxnSpPr>
        <p:spPr>
          <a:xfrm>
            <a:off x="690972" y="1417736"/>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A1EF948A-2377-6BE0-A0E1-CFE13C3AECD7}"/>
              </a:ext>
            </a:extLst>
          </p:cNvPr>
          <p:cNvSpPr/>
          <p:nvPr/>
        </p:nvSpPr>
        <p:spPr>
          <a:xfrm>
            <a:off x="6309402" y="3987057"/>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a:extLst>
              <a:ext uri="{FF2B5EF4-FFF2-40B4-BE49-F238E27FC236}">
                <a16:creationId xmlns:a16="http://schemas.microsoft.com/office/drawing/2014/main" id="{37E7C438-A8B2-058C-ECEB-DB44A34B09D4}"/>
              </a:ext>
            </a:extLst>
          </p:cNvPr>
          <p:cNvSpPr txBox="1"/>
          <p:nvPr/>
        </p:nvSpPr>
        <p:spPr>
          <a:xfrm>
            <a:off x="7281810" y="3853236"/>
            <a:ext cx="3774210" cy="1200329"/>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Wesentlicher Vorteil für  Doppelbohrgestänge-System </a:t>
            </a:r>
            <a:r>
              <a:rPr lang="de-DE"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3111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6C27B-8961-D406-247A-AB129FAC68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352A75-483B-2A44-5039-FA2E115C50E7}"/>
              </a:ext>
            </a:extLst>
          </p:cNvPr>
          <p:cNvSpPr>
            <a:spLocks noGrp="1"/>
          </p:cNvSpPr>
          <p:nvPr>
            <p:ph type="ctrTitle"/>
          </p:nvPr>
        </p:nvSpPr>
        <p:spPr>
          <a:xfrm>
            <a:off x="371061" y="1558454"/>
            <a:ext cx="9144000" cy="636105"/>
          </a:xfrm>
        </p:spPr>
        <p:txBody>
          <a:bodyPr>
            <a:normAutofit/>
          </a:bodyPr>
          <a:lstStyle/>
          <a:p>
            <a:r>
              <a:rPr lang="en-GB" sz="3700" dirty="0" err="1">
                <a:ea typeface="+mn-ea"/>
              </a:rPr>
              <a:t>Erläuterungsschreiben</a:t>
            </a:r>
            <a:r>
              <a:rPr lang="en-GB" sz="3700" dirty="0">
                <a:ea typeface="+mn-ea"/>
              </a:rPr>
              <a:t> und Disclaimer</a:t>
            </a:r>
            <a:endParaRPr lang="de-DE" sz="3700" dirty="0">
              <a:ea typeface="+mn-ea"/>
            </a:endParaRPr>
          </a:p>
        </p:txBody>
      </p:sp>
      <p:sp>
        <p:nvSpPr>
          <p:cNvPr id="7" name="Rectangle 1">
            <a:extLst>
              <a:ext uri="{FF2B5EF4-FFF2-40B4-BE49-F238E27FC236}">
                <a16:creationId xmlns:a16="http://schemas.microsoft.com/office/drawing/2014/main" id="{600EE97C-6ACA-ADA6-02CE-4CC96E916913}"/>
              </a:ext>
            </a:extLst>
          </p:cNvPr>
          <p:cNvSpPr>
            <a:spLocks noGrp="1" noChangeArrowheads="1"/>
          </p:cNvSpPr>
          <p:nvPr>
            <p:ph type="subTitle" idx="1"/>
          </p:nvPr>
        </p:nvSpPr>
        <p:spPr bwMode="auto">
          <a:xfrm>
            <a:off x="902474" y="2453816"/>
            <a:ext cx="1078461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1" u="none" strike="noStrike" cap="none" normalizeH="0" baseline="0" dirty="0">
                <a:ln>
                  <a:noFill/>
                </a:ln>
                <a:solidFill>
                  <a:schemeClr val="tx1"/>
                </a:solidFill>
                <a:effectLst/>
                <a:latin typeface="Arial" panose="020B0604020202020204" pitchFamily="34" charset="0"/>
              </a:rPr>
              <a:t>Aus diesem Grund haben wir uns entschieden, drei verschiedene Präsentationen zu veröffentlichen.</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1" u="none" strike="noStrike" cap="none" normalizeH="0" baseline="0" dirty="0">
                <a:ln>
                  <a:noFill/>
                </a:ln>
                <a:solidFill>
                  <a:schemeClr val="tx1"/>
                </a:solidFill>
                <a:effectLst/>
                <a:latin typeface="Arial" panose="020B0604020202020204" pitchFamily="34" charset="0"/>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1" u="none" strike="noStrike" cap="none" normalizeH="0" baseline="0" dirty="0">
                <a:ln>
                  <a:noFill/>
                </a:ln>
                <a:solidFill>
                  <a:srgbClr val="000000"/>
                </a:solidFill>
                <a:effectLst/>
                <a:latin typeface="Arial" panose="020B0604020202020204" pitchFamily="34" charset="0"/>
              </a:rPr>
              <a:t>Hier soll nochmals darauf hingewiesen werden, dass die Inhalte des Forums auf den Beiträgen und dem Austausch von Fachleuten basieren. Die dargestellten Aussagen, Empfehlungen und Hinweise stellen keine rechtsverbindlichen Aussagen dar und ersetzen keine individuelle und fachliche Beratung. Die Informationen dienen der Orientierung und dem fachlichen Dialog. Sie erheben keinen Anspruch auf Vollständigkeit und rechtliche Verbindlichkeit.</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1" u="none" strike="noStrike" cap="none" normalizeH="0" baseline="0" dirty="0">
                <a:ln>
                  <a:noFill/>
                </a:ln>
                <a:solidFill>
                  <a:schemeClr val="tx1"/>
                </a:solidFill>
                <a:effectLst/>
                <a:latin typeface="Arial" panose="020B0604020202020204" pitchFamily="34" charset="0"/>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48738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de-DE" sz="28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883664"/>
            <a:ext cx="4867656" cy="4351338"/>
          </a:xfrm>
        </p:spPr>
        <p:txBody>
          <a:bodyPr>
            <a:normAutofit/>
          </a:bodyPr>
          <a:lstStyle/>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Pumpenbedarf pro System</a:t>
            </a:r>
          </a:p>
          <a:p>
            <a:pPr marL="0" indent="0">
              <a:buNone/>
            </a:pPr>
            <a:endParaRPr lang="de-DE">
              <a:effectLst/>
              <a:latin typeface="Calibri" panose="020F0502020204030204" pitchFamily="34" charset="0"/>
              <a:ea typeface="Calibri" panose="020F0502020204030204" pitchFamily="34" charset="0"/>
            </a:endParaRPr>
          </a:p>
          <a:p>
            <a:endParaRPr lang="de-DE"/>
          </a:p>
        </p:txBody>
      </p:sp>
      <p:sp>
        <p:nvSpPr>
          <p:cNvPr id="5" name="Inhaltsplatzhalter 2">
            <a:extLst>
              <a:ext uri="{FF2B5EF4-FFF2-40B4-BE49-F238E27FC236}">
                <a16:creationId xmlns:a16="http://schemas.microsoft.com/office/drawing/2014/main" id="{7BAE7B34-F7EA-0EE4-F785-E954F804051F}"/>
              </a:ext>
            </a:extLst>
          </p:cNvPr>
          <p:cNvSpPr txBox="1">
            <a:spLocks/>
          </p:cNvSpPr>
          <p:nvPr/>
        </p:nvSpPr>
        <p:spPr>
          <a:xfrm>
            <a:off x="690972" y="2743200"/>
            <a:ext cx="5106324" cy="3273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Doppelbohrgestänge-Systeme</a:t>
            </a:r>
          </a:p>
          <a:p>
            <a:pPr lvl="1">
              <a:buFont typeface="Wingdings" panose="05000000000000000000" pitchFamily="2" charset="2"/>
              <a:buChar char="§"/>
            </a:pPr>
            <a:r>
              <a:rPr lang="de-DE" dirty="0">
                <a:ea typeface="Calibri" panose="020F0502020204030204" pitchFamily="34" charset="0"/>
              </a:rPr>
              <a:t>18 t Klasse 	60-100 l/min</a:t>
            </a:r>
          </a:p>
          <a:p>
            <a:pPr lvl="1">
              <a:buFont typeface="Wingdings" panose="05000000000000000000" pitchFamily="2" charset="2"/>
              <a:buChar char="§"/>
            </a:pPr>
            <a:r>
              <a:rPr lang="de-DE" dirty="0">
                <a:ea typeface="Calibri" panose="020F0502020204030204" pitchFamily="34" charset="0"/>
              </a:rPr>
              <a:t>30 t Klasse	60-120 l/min</a:t>
            </a:r>
          </a:p>
          <a:p>
            <a:pPr lvl="1">
              <a:buFont typeface="Wingdings" panose="05000000000000000000" pitchFamily="2" charset="2"/>
              <a:buChar char="§"/>
            </a:pPr>
            <a:r>
              <a:rPr lang="de-DE" dirty="0">
                <a:ea typeface="Calibri" panose="020F0502020204030204" pitchFamily="34" charset="0"/>
              </a:rPr>
              <a:t>54 t Klasse	120-150 l/min</a:t>
            </a:r>
            <a:endParaRPr lang="de-DE" sz="2400" b="1" dirty="0">
              <a:ea typeface="Calibri" panose="020F0502020204030204" pitchFamily="34" charset="0"/>
            </a:endParaRPr>
          </a:p>
          <a:p>
            <a:pPr>
              <a:buFont typeface="Wingdings" panose="05000000000000000000" pitchFamily="2" charset="2"/>
              <a:buChar char="§"/>
            </a:pPr>
            <a:r>
              <a:rPr lang="de-DE" sz="2400" b="1" dirty="0">
                <a:ea typeface="Calibri" panose="020F0502020204030204" pitchFamily="34" charset="0"/>
              </a:rPr>
              <a:t>Mud-Motoren</a:t>
            </a:r>
          </a:p>
          <a:p>
            <a:pPr lvl="1">
              <a:buFont typeface="Wingdings" panose="05000000000000000000" pitchFamily="2" charset="2"/>
              <a:buChar char="§"/>
            </a:pPr>
            <a:r>
              <a:rPr lang="de-DE" sz="2400" dirty="0">
                <a:ea typeface="Calibri" panose="020F0502020204030204" pitchFamily="34" charset="0"/>
              </a:rPr>
              <a:t>18 t Klasse 	250-300 l/min</a:t>
            </a:r>
          </a:p>
          <a:p>
            <a:pPr lvl="1">
              <a:buFont typeface="Wingdings" panose="05000000000000000000" pitchFamily="2" charset="2"/>
              <a:buChar char="§"/>
            </a:pPr>
            <a:r>
              <a:rPr lang="de-DE" sz="2400" dirty="0">
                <a:ea typeface="Calibri" panose="020F0502020204030204" pitchFamily="34" charset="0"/>
              </a:rPr>
              <a:t>30 t Klasse	300-500 l/min</a:t>
            </a:r>
          </a:p>
          <a:p>
            <a:pPr lvl="1">
              <a:buFont typeface="Wingdings" panose="05000000000000000000" pitchFamily="2" charset="2"/>
              <a:buChar char="§"/>
            </a:pPr>
            <a:r>
              <a:rPr lang="de-DE" sz="2400" dirty="0">
                <a:ea typeface="Calibri" panose="020F0502020204030204" pitchFamily="34" charset="0"/>
              </a:rPr>
              <a:t>54 t Klasse	500-1000 l/min</a:t>
            </a:r>
          </a:p>
          <a:p>
            <a:pPr>
              <a:buFont typeface="Wingdings" panose="05000000000000000000" pitchFamily="2" charset="2"/>
              <a:buChar char="§"/>
            </a:pPr>
            <a:endParaRPr lang="de-DE" sz="2400" b="1" dirty="0">
              <a:ea typeface="Calibri" panose="020F0502020204030204" pitchFamily="34" charset="0"/>
            </a:endParaRPr>
          </a:p>
        </p:txBody>
      </p:sp>
      <p:sp>
        <p:nvSpPr>
          <p:cNvPr id="4" name="Pfeil: nach rechts 3">
            <a:extLst>
              <a:ext uri="{FF2B5EF4-FFF2-40B4-BE49-F238E27FC236}">
                <a16:creationId xmlns:a16="http://schemas.microsoft.com/office/drawing/2014/main" id="{BD4C9227-55F3-015C-41F7-E69B39BD6037}"/>
              </a:ext>
            </a:extLst>
          </p:cNvPr>
          <p:cNvSpPr/>
          <p:nvPr/>
        </p:nvSpPr>
        <p:spPr>
          <a:xfrm>
            <a:off x="5705856" y="3035808"/>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rechts 5">
            <a:extLst>
              <a:ext uri="{FF2B5EF4-FFF2-40B4-BE49-F238E27FC236}">
                <a16:creationId xmlns:a16="http://schemas.microsoft.com/office/drawing/2014/main" id="{7BE4039F-8903-4EE3-3734-76E75D8A674E}"/>
              </a:ext>
            </a:extLst>
          </p:cNvPr>
          <p:cNvSpPr/>
          <p:nvPr/>
        </p:nvSpPr>
        <p:spPr>
          <a:xfrm>
            <a:off x="5705856" y="4853710"/>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A8DB69DE-BF29-250C-E6B4-A90A82822F9D}"/>
              </a:ext>
            </a:extLst>
          </p:cNvPr>
          <p:cNvSpPr txBox="1"/>
          <p:nvPr/>
        </p:nvSpPr>
        <p:spPr>
          <a:xfrm>
            <a:off x="6528815" y="3148209"/>
            <a:ext cx="5562491" cy="707886"/>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Für Pilotbohrung kleinere Pumpen ausreichend!</a:t>
            </a:r>
          </a:p>
          <a:p>
            <a:r>
              <a:rPr lang="de-DE" sz="2000" dirty="0">
                <a:latin typeface="Arial" panose="020B0604020202020204" pitchFamily="34" charset="0"/>
                <a:cs typeface="Arial" panose="020B0604020202020204" pitchFamily="34" charset="0"/>
              </a:rPr>
              <a:t>ABER: Beim Aufweiten </a:t>
            </a:r>
            <a:r>
              <a:rPr lang="de-DE" sz="2000" u="sng" dirty="0">
                <a:latin typeface="Arial" panose="020B0604020202020204" pitchFamily="34" charset="0"/>
                <a:cs typeface="Arial" panose="020B0604020202020204" pitchFamily="34" charset="0"/>
              </a:rPr>
              <a:t>kein</a:t>
            </a:r>
            <a:r>
              <a:rPr lang="de-DE" sz="2000" dirty="0">
                <a:latin typeface="Arial" panose="020B0604020202020204" pitchFamily="34" charset="0"/>
                <a:cs typeface="Arial" panose="020B0604020202020204" pitchFamily="34" charset="0"/>
              </a:rPr>
              <a:t> Unterschied !!!</a:t>
            </a:r>
          </a:p>
        </p:txBody>
      </p:sp>
      <p:sp>
        <p:nvSpPr>
          <p:cNvPr id="9" name="Textfeld 8">
            <a:extLst>
              <a:ext uri="{FF2B5EF4-FFF2-40B4-BE49-F238E27FC236}">
                <a16:creationId xmlns:a16="http://schemas.microsoft.com/office/drawing/2014/main" id="{85238A8B-DEE0-37F1-7F81-BD227FDA6DAA}"/>
              </a:ext>
            </a:extLst>
          </p:cNvPr>
          <p:cNvSpPr txBox="1"/>
          <p:nvPr/>
        </p:nvSpPr>
        <p:spPr>
          <a:xfrm>
            <a:off x="6528816" y="4954137"/>
            <a:ext cx="5413248" cy="707886"/>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Für Pilotbohrung größere Pumpen notwendig!</a:t>
            </a:r>
          </a:p>
          <a:p>
            <a:r>
              <a:rPr lang="de-DE" sz="2000" dirty="0">
                <a:latin typeface="Arial" panose="020B0604020202020204" pitchFamily="34" charset="0"/>
                <a:cs typeface="Arial" panose="020B0604020202020204" pitchFamily="34" charset="0"/>
              </a:rPr>
              <a:t>ABER: Beim Aufweiten </a:t>
            </a:r>
            <a:r>
              <a:rPr lang="de-DE" sz="2000" u="sng" dirty="0">
                <a:latin typeface="Arial" panose="020B0604020202020204" pitchFamily="34" charset="0"/>
                <a:cs typeface="Arial" panose="020B0604020202020204" pitchFamily="34" charset="0"/>
              </a:rPr>
              <a:t>kein</a:t>
            </a:r>
            <a:r>
              <a:rPr lang="de-DE" sz="2000" dirty="0">
                <a:latin typeface="Arial" panose="020B0604020202020204" pitchFamily="34" charset="0"/>
                <a:cs typeface="Arial" panose="020B0604020202020204" pitchFamily="34" charset="0"/>
              </a:rPr>
              <a:t> Unterschied !!!</a:t>
            </a:r>
          </a:p>
        </p:txBody>
      </p:sp>
      <p:cxnSp>
        <p:nvCxnSpPr>
          <p:cNvPr id="7" name="Gerader Verbinder 6">
            <a:extLst>
              <a:ext uri="{FF2B5EF4-FFF2-40B4-BE49-F238E27FC236}">
                <a16:creationId xmlns:a16="http://schemas.microsoft.com/office/drawing/2014/main" id="{AF68E03F-377B-067B-A178-4B6AD9D00280}"/>
              </a:ext>
            </a:extLst>
          </p:cNvPr>
          <p:cNvCxnSpPr/>
          <p:nvPr/>
        </p:nvCxnSpPr>
        <p:spPr>
          <a:xfrm>
            <a:off x="600546" y="1454681"/>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36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de-DE" sz="28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728216"/>
            <a:ext cx="10515600" cy="4351338"/>
          </a:xfrm>
        </p:spPr>
        <p:txBody>
          <a:bodyPr>
            <a:normAutofit/>
          </a:bodyPr>
          <a:lstStyle/>
          <a:p>
            <a:pPr marL="342900" indent="-342900">
              <a:lnSpc>
                <a:spcPct val="120000"/>
              </a:lnSpc>
              <a:buFont typeface="Symbol" panose="05050102010706020507" pitchFamily="18" charset="2"/>
              <a:buChar char=""/>
            </a:pPr>
            <a:r>
              <a:rPr lang="de-DE" kern="100" dirty="0">
                <a:ea typeface="Arial" panose="020B0604020202020204" pitchFamily="34" charset="0"/>
                <a:cs typeface="Times New Roman" panose="02020603050405020304" pitchFamily="18" charset="0"/>
              </a:rPr>
              <a:t>Wasser-Verfügbarkeit und Umweltauflagen</a:t>
            </a:r>
          </a:p>
          <a:p>
            <a:pPr marL="0" indent="0">
              <a:buNone/>
            </a:pPr>
            <a:endParaRPr lang="de-DE" dirty="0">
              <a:effectLst/>
              <a:latin typeface="Calibri" panose="020F0502020204030204" pitchFamily="34" charset="0"/>
              <a:ea typeface="Calibri" panose="020F0502020204030204" pitchFamily="34" charset="0"/>
            </a:endParaRPr>
          </a:p>
          <a:p>
            <a:pPr>
              <a:buFont typeface="Wingdings" panose="05000000000000000000" pitchFamily="2" charset="2"/>
              <a:buChar char="§"/>
            </a:pPr>
            <a:r>
              <a:rPr lang="de-DE" sz="2400" dirty="0"/>
              <a:t>In vielen Projekten ist die Wasserentnahme-Menge entweder aus dem öffentlichen Netz oder i.d.R. aus einem Gewässer begrenzt wegen:</a:t>
            </a:r>
          </a:p>
          <a:p>
            <a:pPr lvl="1">
              <a:buFont typeface="Wingdings" panose="05000000000000000000" pitchFamily="2" charset="2"/>
              <a:buChar char="§"/>
            </a:pPr>
            <a:r>
              <a:rPr lang="de-DE" sz="2000" dirty="0"/>
              <a:t>evtl. Überlastung des Wasserversorgungsnetzes</a:t>
            </a:r>
          </a:p>
          <a:p>
            <a:pPr lvl="1">
              <a:buFont typeface="Wingdings" panose="05000000000000000000" pitchFamily="2" charset="2"/>
              <a:buChar char="§"/>
            </a:pPr>
            <a:r>
              <a:rPr lang="de-DE" sz="2000" dirty="0"/>
              <a:t>Umweltauflagen welche Wasserentnahme begrenzen insbes. im Sommer</a:t>
            </a:r>
          </a:p>
          <a:p>
            <a:pPr lvl="1">
              <a:buFont typeface="Wingdings" panose="05000000000000000000" pitchFamily="2" charset="2"/>
              <a:buChar char="§"/>
            </a:pPr>
            <a:endParaRPr lang="de-DE" sz="2000" dirty="0"/>
          </a:p>
          <a:p>
            <a:pPr lvl="1">
              <a:buFont typeface="Wingdings" panose="05000000000000000000" pitchFamily="2" charset="2"/>
              <a:buChar char="§"/>
            </a:pPr>
            <a:endParaRPr lang="de-DE" sz="2000" dirty="0"/>
          </a:p>
        </p:txBody>
      </p:sp>
      <p:sp>
        <p:nvSpPr>
          <p:cNvPr id="4" name="Pfeil: nach rechts 3">
            <a:extLst>
              <a:ext uri="{FF2B5EF4-FFF2-40B4-BE49-F238E27FC236}">
                <a16:creationId xmlns:a16="http://schemas.microsoft.com/office/drawing/2014/main" id="{32CFB15C-CBC1-5E5E-E0DF-EA861BB2AA16}"/>
              </a:ext>
            </a:extLst>
          </p:cNvPr>
          <p:cNvSpPr/>
          <p:nvPr/>
        </p:nvSpPr>
        <p:spPr>
          <a:xfrm>
            <a:off x="2194560" y="4853710"/>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C697DF74-4AF8-6902-ADBC-18DCE05AB86B}"/>
              </a:ext>
            </a:extLst>
          </p:cNvPr>
          <p:cNvSpPr txBox="1"/>
          <p:nvPr/>
        </p:nvSpPr>
        <p:spPr>
          <a:xfrm>
            <a:off x="3511295" y="4745736"/>
            <a:ext cx="7687841" cy="1015663"/>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Klarer Vorteil bei niedrigerem Spülungsbedarf bei Pilotbohrung !</a:t>
            </a:r>
          </a:p>
          <a:p>
            <a:r>
              <a:rPr lang="de-DE" sz="2000" dirty="0">
                <a:latin typeface="Arial" panose="020B0604020202020204" pitchFamily="34" charset="0"/>
                <a:cs typeface="Arial" panose="020B0604020202020204" pitchFamily="34" charset="0"/>
              </a:rPr>
              <a:t>ABER: Beim Räumen wieder höherer Spülungsbedarf und kein Unterschied der beiden Systeme !!!</a:t>
            </a:r>
          </a:p>
        </p:txBody>
      </p:sp>
      <p:cxnSp>
        <p:nvCxnSpPr>
          <p:cNvPr id="6" name="Gerader Verbinder 5">
            <a:extLst>
              <a:ext uri="{FF2B5EF4-FFF2-40B4-BE49-F238E27FC236}">
                <a16:creationId xmlns:a16="http://schemas.microsoft.com/office/drawing/2014/main" id="{9413E8A7-739F-C658-024E-F1B7C4911168}"/>
              </a:ext>
            </a:extLst>
          </p:cNvPr>
          <p:cNvCxnSpPr/>
          <p:nvPr/>
        </p:nvCxnSpPr>
        <p:spPr>
          <a:xfrm>
            <a:off x="600546" y="1454681"/>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29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de-DE" sz="28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511148"/>
            <a:ext cx="10279455" cy="1755828"/>
          </a:xfrm>
        </p:spPr>
        <p:txBody>
          <a:bodyPr vert="horz" lIns="91440" tIns="45720" rIns="91440" bIns="45720" rtlCol="0" anchor="t">
            <a:normAutofit fontScale="92500" lnSpcReduction="20000"/>
          </a:bodyPr>
          <a:lstStyle/>
          <a:p>
            <a:pPr marL="342900" indent="-342900">
              <a:lnSpc>
                <a:spcPct val="120000"/>
              </a:lnSpc>
              <a:buFont typeface="Symbol" panose="05050102010706020507" pitchFamily="18" charset="2"/>
              <a:buChar char=""/>
            </a:pPr>
            <a:r>
              <a:rPr lang="de-DE" sz="2600" kern="100" dirty="0">
                <a:latin typeface="Arial"/>
                <a:ea typeface="Arial" panose="020B0604020202020204" pitchFamily="34" charset="0"/>
                <a:cs typeface="Times New Roman"/>
              </a:rPr>
              <a:t>Bohrlochreinigung (Cutting-</a:t>
            </a:r>
            <a:r>
              <a:rPr lang="de-DE" sz="2600" kern="100" dirty="0" err="1">
                <a:latin typeface="Arial"/>
                <a:ea typeface="Arial" panose="020B0604020202020204" pitchFamily="34" charset="0"/>
                <a:cs typeface="Times New Roman"/>
              </a:rPr>
              <a:t>Beds</a:t>
            </a:r>
            <a:r>
              <a:rPr lang="de-DE" sz="2600" kern="100" dirty="0">
                <a:latin typeface="Arial"/>
                <a:ea typeface="Arial" panose="020B0604020202020204" pitchFamily="34" charset="0"/>
                <a:cs typeface="Times New Roman"/>
              </a:rPr>
              <a:t>, Auswaschungen im Bohrloch durch hohe Drücke bzw. Geschwindigkeiten)</a:t>
            </a:r>
          </a:p>
          <a:p>
            <a:pPr marL="342900" indent="-342900">
              <a:lnSpc>
                <a:spcPct val="120000"/>
              </a:lnSpc>
              <a:buFont typeface="Symbol" panose="05050102010706020507" pitchFamily="18" charset="2"/>
              <a:buChar char=""/>
            </a:pPr>
            <a:endParaRPr lang="de-DE" sz="2400" kern="100" dirty="0">
              <a:latin typeface="Arial"/>
              <a:ea typeface="Arial" panose="020B0604020202020204" pitchFamily="34" charset="0"/>
              <a:cs typeface="Times New Roman"/>
            </a:endParaRPr>
          </a:p>
          <a:p>
            <a:pPr lvl="1">
              <a:lnSpc>
                <a:spcPct val="120000"/>
              </a:lnSpc>
              <a:buFont typeface="Wingdings" panose="05000000000000000000" pitchFamily="2" charset="2"/>
              <a:buChar char="§"/>
            </a:pPr>
            <a:r>
              <a:rPr lang="de-DE" sz="2800" kern="100" dirty="0">
                <a:latin typeface="Arial"/>
                <a:ea typeface="Calibri"/>
                <a:cs typeface="Times New Roman"/>
              </a:rPr>
              <a:t>Reinigung der Bohrlochsohle</a:t>
            </a:r>
            <a:endParaRPr lang="de-DE" sz="2800" kern="100" dirty="0">
              <a:effectLst/>
              <a:latin typeface="Arial"/>
              <a:ea typeface="Calibri" panose="020F0502020204030204" pitchFamily="34" charset="0"/>
              <a:cs typeface="Times New Roman"/>
            </a:endParaRPr>
          </a:p>
        </p:txBody>
      </p:sp>
      <p:sp>
        <p:nvSpPr>
          <p:cNvPr id="4" name="Inhaltsplatzhalter 2">
            <a:extLst>
              <a:ext uri="{FF2B5EF4-FFF2-40B4-BE49-F238E27FC236}">
                <a16:creationId xmlns:a16="http://schemas.microsoft.com/office/drawing/2014/main" id="{20CB526C-45C8-8A02-DB2D-910D58FDE1D3}"/>
              </a:ext>
            </a:extLst>
          </p:cNvPr>
          <p:cNvSpPr txBox="1">
            <a:spLocks/>
          </p:cNvSpPr>
          <p:nvPr/>
        </p:nvSpPr>
        <p:spPr>
          <a:xfrm>
            <a:off x="1420427" y="3485799"/>
            <a:ext cx="8447850" cy="932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Doppelbohrgestänge-Systeme</a:t>
            </a:r>
          </a:p>
          <a:p>
            <a:pPr>
              <a:buFont typeface="Wingdings" panose="05000000000000000000" pitchFamily="2" charset="2"/>
              <a:buChar char="§"/>
            </a:pPr>
            <a:r>
              <a:rPr lang="de-DE" sz="2400" b="1" dirty="0">
                <a:ea typeface="Calibri" panose="020F0502020204030204" pitchFamily="34" charset="0"/>
              </a:rPr>
              <a:t>Mud-Motoren</a:t>
            </a:r>
          </a:p>
        </p:txBody>
      </p:sp>
      <p:cxnSp>
        <p:nvCxnSpPr>
          <p:cNvPr id="5" name="Gerader Verbinder 4">
            <a:extLst>
              <a:ext uri="{FF2B5EF4-FFF2-40B4-BE49-F238E27FC236}">
                <a16:creationId xmlns:a16="http://schemas.microsoft.com/office/drawing/2014/main" id="{576A66BF-FDDD-B782-829A-CD42C60F238C}"/>
              </a:ext>
            </a:extLst>
          </p:cNvPr>
          <p:cNvCxnSpPr/>
          <p:nvPr/>
        </p:nvCxnSpPr>
        <p:spPr>
          <a:xfrm>
            <a:off x="600546" y="144544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Pfeil: nach rechts 6">
            <a:extLst>
              <a:ext uri="{FF2B5EF4-FFF2-40B4-BE49-F238E27FC236}">
                <a16:creationId xmlns:a16="http://schemas.microsoft.com/office/drawing/2014/main" id="{F1429338-074A-3373-150B-B498A8DD5078}"/>
              </a:ext>
            </a:extLst>
          </p:cNvPr>
          <p:cNvSpPr/>
          <p:nvPr/>
        </p:nvSpPr>
        <p:spPr>
          <a:xfrm>
            <a:off x="6355173" y="3429000"/>
            <a:ext cx="547723"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76E4970B-93AE-BA8E-F4B0-6320CE3B5616}"/>
              </a:ext>
            </a:extLst>
          </p:cNvPr>
          <p:cNvSpPr txBox="1"/>
          <p:nvPr/>
        </p:nvSpPr>
        <p:spPr>
          <a:xfrm>
            <a:off x="6902896" y="3233624"/>
            <a:ext cx="5116657" cy="1323439"/>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Besserer Austrag/Reinigung und weniger Cutting-</a:t>
            </a:r>
            <a:r>
              <a:rPr lang="de-DE" sz="2000" dirty="0" err="1">
                <a:latin typeface="Arial" panose="020B0604020202020204" pitchFamily="34" charset="0"/>
                <a:cs typeface="Arial" panose="020B0604020202020204" pitchFamily="34" charset="0"/>
              </a:rPr>
              <a:t>Beds</a:t>
            </a:r>
            <a:r>
              <a:rPr lang="de-DE" sz="2000" dirty="0">
                <a:latin typeface="Arial" panose="020B0604020202020204" pitchFamily="34" charset="0"/>
                <a:cs typeface="Arial" panose="020B0604020202020204" pitchFamily="34" charset="0"/>
              </a:rPr>
              <a:t> bei höherer Spülungsmenge</a:t>
            </a:r>
          </a:p>
          <a:p>
            <a:r>
              <a:rPr lang="de-DE" sz="2000" dirty="0">
                <a:latin typeface="Arial" panose="020B0604020202020204" pitchFamily="34" charset="0"/>
                <a:cs typeface="Arial" panose="020B0604020202020204" pitchFamily="34" charset="0"/>
              </a:rPr>
              <a:t>(-Geschwindigkeit) also Vorteil für Mud-Motoren !</a:t>
            </a:r>
          </a:p>
        </p:txBody>
      </p:sp>
      <p:sp>
        <p:nvSpPr>
          <p:cNvPr id="9" name="Inhaltsplatzhalter 2">
            <a:extLst>
              <a:ext uri="{FF2B5EF4-FFF2-40B4-BE49-F238E27FC236}">
                <a16:creationId xmlns:a16="http://schemas.microsoft.com/office/drawing/2014/main" id="{87396FBE-ED5E-15D1-F81E-E7C4B4B31F70}"/>
              </a:ext>
            </a:extLst>
          </p:cNvPr>
          <p:cNvSpPr txBox="1">
            <a:spLocks/>
          </p:cNvSpPr>
          <p:nvPr/>
        </p:nvSpPr>
        <p:spPr>
          <a:xfrm>
            <a:off x="1311785" y="4880508"/>
            <a:ext cx="8447850" cy="932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dirty="0">
                <a:ea typeface="Calibri" panose="020F0502020204030204" pitchFamily="34" charset="0"/>
              </a:rPr>
              <a:t>Aber: Gefahr von Auswaschungen im Bohrkanal durch hohe Geschwindigkeiten!? 	</a:t>
            </a:r>
            <a:r>
              <a:rPr lang="de-DE" sz="2400" dirty="0">
                <a:highlight>
                  <a:srgbClr val="FF0000"/>
                </a:highlight>
                <a:ea typeface="Calibri" panose="020F0502020204030204" pitchFamily="34" charset="0"/>
              </a:rPr>
              <a:t>Diskussion</a:t>
            </a:r>
          </a:p>
        </p:txBody>
      </p:sp>
    </p:spTree>
    <p:extLst>
      <p:ext uri="{BB962C8B-B14F-4D97-AF65-F5344CB8AC3E}">
        <p14:creationId xmlns:p14="http://schemas.microsoft.com/office/powerpoint/2010/main" val="238129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de-DE" sz="28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883664"/>
            <a:ext cx="10515600" cy="4351338"/>
          </a:xfrm>
        </p:spPr>
        <p:txBody>
          <a:bodyPr>
            <a:normAutofit/>
          </a:bodyPr>
          <a:lstStyle/>
          <a:p>
            <a:pPr marL="342900" indent="-342900">
              <a:lnSpc>
                <a:spcPct val="120000"/>
              </a:lnSpc>
              <a:buFont typeface="Symbol" panose="05050102010706020507" pitchFamily="18" charset="2"/>
              <a:buChar char=""/>
            </a:pPr>
            <a:r>
              <a:rPr lang="de-DE" kern="100" dirty="0">
                <a:ea typeface="Arial" panose="020B0604020202020204" pitchFamily="34" charset="0"/>
                <a:cs typeface="Times New Roman" panose="02020603050405020304" pitchFamily="18" charset="0"/>
              </a:rPr>
              <a:t>Spülungsdrücke beider Systeme</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D2B76084-7ED5-62D3-8927-B8B5CF7EDC1A}"/>
              </a:ext>
            </a:extLst>
          </p:cNvPr>
          <p:cNvSpPr txBox="1">
            <a:spLocks/>
          </p:cNvSpPr>
          <p:nvPr/>
        </p:nvSpPr>
        <p:spPr>
          <a:xfrm>
            <a:off x="1376772" y="2960485"/>
            <a:ext cx="8855364" cy="2884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Doppelbohrgestänge-Systeme</a:t>
            </a:r>
          </a:p>
          <a:p>
            <a:pPr lvl="1"/>
            <a:r>
              <a:rPr lang="de-DE" sz="2000" dirty="0">
                <a:ea typeface="Calibri" panose="020F0502020204030204" pitchFamily="34" charset="0"/>
              </a:rPr>
              <a:t>Übliche Drücke: ________  bar</a:t>
            </a:r>
          </a:p>
          <a:p>
            <a:pPr>
              <a:buFont typeface="Wingdings" panose="05000000000000000000" pitchFamily="2" charset="2"/>
              <a:buChar char="§"/>
            </a:pPr>
            <a:endParaRPr lang="de-DE" sz="2400" b="1" dirty="0">
              <a:ea typeface="Calibri" panose="020F0502020204030204" pitchFamily="34" charset="0"/>
            </a:endParaRPr>
          </a:p>
          <a:p>
            <a:pPr>
              <a:buFont typeface="Wingdings" panose="05000000000000000000" pitchFamily="2" charset="2"/>
              <a:buChar char="§"/>
            </a:pPr>
            <a:r>
              <a:rPr lang="de-DE" sz="2400" b="1" dirty="0">
                <a:ea typeface="Calibri" panose="020F0502020204030204" pitchFamily="34" charset="0"/>
              </a:rPr>
              <a:t>Mud-Motoren</a:t>
            </a:r>
          </a:p>
          <a:p>
            <a:pPr lvl="1">
              <a:buFont typeface="Wingdings" panose="05000000000000000000" pitchFamily="2" charset="2"/>
              <a:buChar char="§"/>
            </a:pPr>
            <a:r>
              <a:rPr lang="de-DE" sz="2000" dirty="0">
                <a:ea typeface="Calibri" panose="020F0502020204030204" pitchFamily="34" charset="0"/>
              </a:rPr>
              <a:t>Übliche Drücke: ________ bar</a:t>
            </a:r>
          </a:p>
          <a:p>
            <a:pPr>
              <a:buFont typeface="Wingdings" panose="05000000000000000000" pitchFamily="2" charset="2"/>
              <a:buChar char="§"/>
            </a:pPr>
            <a:endParaRPr lang="de-DE" sz="2400" b="1" dirty="0">
              <a:ea typeface="Calibri" panose="020F0502020204030204" pitchFamily="34" charset="0"/>
            </a:endParaRPr>
          </a:p>
        </p:txBody>
      </p:sp>
      <p:cxnSp>
        <p:nvCxnSpPr>
          <p:cNvPr id="5" name="Gerader Verbinder 4">
            <a:extLst>
              <a:ext uri="{FF2B5EF4-FFF2-40B4-BE49-F238E27FC236}">
                <a16:creationId xmlns:a16="http://schemas.microsoft.com/office/drawing/2014/main" id="{2F7AC052-54CF-4621-97C8-23AF711CC552}"/>
              </a:ext>
            </a:extLst>
          </p:cNvPr>
          <p:cNvCxnSpPr/>
          <p:nvPr/>
        </p:nvCxnSpPr>
        <p:spPr>
          <a:xfrm>
            <a:off x="600546" y="144544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1485EED6-E197-D0AC-0EE4-D6864B43929E}"/>
              </a:ext>
            </a:extLst>
          </p:cNvPr>
          <p:cNvSpPr/>
          <p:nvPr/>
        </p:nvSpPr>
        <p:spPr>
          <a:xfrm>
            <a:off x="6557417" y="3490777"/>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1179F36F-6597-2023-4DE1-F9DEED3888B8}"/>
              </a:ext>
            </a:extLst>
          </p:cNvPr>
          <p:cNvSpPr txBox="1"/>
          <p:nvPr/>
        </p:nvSpPr>
        <p:spPr>
          <a:xfrm>
            <a:off x="7380377" y="3449289"/>
            <a:ext cx="4264969" cy="1015663"/>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Signifikant höhere Drücke bei höheren Pumpraten bei Mud-Motor Bohrungen !</a:t>
            </a:r>
          </a:p>
        </p:txBody>
      </p:sp>
    </p:spTree>
    <p:extLst>
      <p:ext uri="{BB962C8B-B14F-4D97-AF65-F5344CB8AC3E}">
        <p14:creationId xmlns:p14="http://schemas.microsoft.com/office/powerpoint/2010/main" val="13828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de-DE" sz="28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883664"/>
            <a:ext cx="10515600" cy="4351338"/>
          </a:xfrm>
        </p:spPr>
        <p:txBody>
          <a:bodyPr>
            <a:normAutofit/>
          </a:bodyPr>
          <a:lstStyle/>
          <a:p>
            <a:pPr marL="342900" indent="-342900">
              <a:lnSpc>
                <a:spcPct val="120000"/>
              </a:lnSpc>
              <a:buFont typeface="Symbol" panose="05050102010706020507" pitchFamily="18" charset="2"/>
              <a:buChar char=""/>
            </a:pPr>
            <a:r>
              <a:rPr lang="de-DE" kern="100" dirty="0">
                <a:ea typeface="Arial" panose="020B0604020202020204" pitchFamily="34" charset="0"/>
                <a:cs typeface="Times New Roman" panose="02020603050405020304" pitchFamily="18" charset="0"/>
              </a:rPr>
              <a:t>Wahrscheinlichkeit von Spülungsausbrüchen</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D2B76084-7ED5-62D3-8927-B8B5CF7EDC1A}"/>
              </a:ext>
            </a:extLst>
          </p:cNvPr>
          <p:cNvSpPr txBox="1">
            <a:spLocks/>
          </p:cNvSpPr>
          <p:nvPr/>
        </p:nvSpPr>
        <p:spPr>
          <a:xfrm>
            <a:off x="1376772" y="2960485"/>
            <a:ext cx="8855364" cy="2884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Doppelbohrgestänge-Systeme</a:t>
            </a:r>
          </a:p>
          <a:p>
            <a:pPr>
              <a:buFont typeface="Wingdings" panose="05000000000000000000" pitchFamily="2" charset="2"/>
              <a:buChar char="§"/>
            </a:pPr>
            <a:endParaRPr lang="de-DE" sz="2400" b="1" dirty="0">
              <a:ea typeface="Calibri" panose="020F0502020204030204" pitchFamily="34" charset="0"/>
            </a:endParaRPr>
          </a:p>
          <a:p>
            <a:pPr>
              <a:buFont typeface="Wingdings" panose="05000000000000000000" pitchFamily="2" charset="2"/>
              <a:buChar char="§"/>
            </a:pPr>
            <a:r>
              <a:rPr lang="de-DE" sz="2400" b="1" dirty="0">
                <a:ea typeface="Calibri" panose="020F0502020204030204" pitchFamily="34" charset="0"/>
              </a:rPr>
              <a:t>Mud-Motoren</a:t>
            </a:r>
          </a:p>
          <a:p>
            <a:pPr marL="0" indent="0">
              <a:buNone/>
            </a:pPr>
            <a:endParaRPr lang="de-DE" sz="2400" b="1" dirty="0">
              <a:ea typeface="Calibri" panose="020F0502020204030204" pitchFamily="34" charset="0"/>
            </a:endParaRPr>
          </a:p>
        </p:txBody>
      </p:sp>
      <p:cxnSp>
        <p:nvCxnSpPr>
          <p:cNvPr id="5" name="Gerader Verbinder 4">
            <a:extLst>
              <a:ext uri="{FF2B5EF4-FFF2-40B4-BE49-F238E27FC236}">
                <a16:creationId xmlns:a16="http://schemas.microsoft.com/office/drawing/2014/main" id="{2F7AC052-54CF-4621-97C8-23AF711CC552}"/>
              </a:ext>
            </a:extLst>
          </p:cNvPr>
          <p:cNvCxnSpPr/>
          <p:nvPr/>
        </p:nvCxnSpPr>
        <p:spPr>
          <a:xfrm>
            <a:off x="600546" y="1445445"/>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1485EED6-E197-D0AC-0EE4-D6864B43929E}"/>
              </a:ext>
            </a:extLst>
          </p:cNvPr>
          <p:cNvSpPr/>
          <p:nvPr/>
        </p:nvSpPr>
        <p:spPr>
          <a:xfrm>
            <a:off x="6484989" y="3186958"/>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1179F36F-6597-2023-4DE1-F9DEED3888B8}"/>
              </a:ext>
            </a:extLst>
          </p:cNvPr>
          <p:cNvSpPr txBox="1"/>
          <p:nvPr/>
        </p:nvSpPr>
        <p:spPr>
          <a:xfrm>
            <a:off x="7429260" y="2991582"/>
            <a:ext cx="4264969" cy="1323439"/>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Wegen höheren Drücken und Pumpraten auch höheres Risiko bei Mud-Motor Bohrungen für Spülungsausbrüche !</a:t>
            </a:r>
          </a:p>
        </p:txBody>
      </p:sp>
    </p:spTree>
    <p:extLst>
      <p:ext uri="{BB962C8B-B14F-4D97-AF65-F5344CB8AC3E}">
        <p14:creationId xmlns:p14="http://schemas.microsoft.com/office/powerpoint/2010/main" val="317788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de-DE" sz="28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557091"/>
            <a:ext cx="10451471" cy="657073"/>
          </a:xfrm>
        </p:spPr>
        <p:txBody>
          <a:bodyPr>
            <a:normAutofit/>
          </a:bodyPr>
          <a:lstStyle/>
          <a:p>
            <a:pPr marL="342900" indent="-342900">
              <a:lnSpc>
                <a:spcPct val="120000"/>
              </a:lnSpc>
              <a:buFont typeface="Symbol" panose="05050102010706020507" pitchFamily="18" charset="2"/>
              <a:buChar char=""/>
            </a:pPr>
            <a:r>
              <a:rPr lang="de-DE" sz="2400" kern="100" dirty="0">
                <a:ea typeface="Arial" panose="020B0604020202020204" pitchFamily="34" charset="0"/>
                <a:cs typeface="Times New Roman" panose="02020603050405020304" pitchFamily="18" charset="0"/>
              </a:rPr>
              <a:t>Gegenüberstellung der Kosten für Spülungsbedarf</a:t>
            </a:r>
          </a:p>
          <a:p>
            <a:pPr marL="342900" indent="-342900">
              <a:lnSpc>
                <a:spcPct val="120000"/>
              </a:lnSpc>
              <a:buFont typeface="Symbol" panose="05050102010706020507" pitchFamily="18" charset="2"/>
              <a:buChar char=""/>
            </a:pPr>
            <a:endParaRPr lang="de-DE" kern="100" dirty="0">
              <a:ea typeface="Arial" panose="020B0604020202020204" pitchFamily="34" charset="0"/>
              <a:cs typeface="Times New Roman" panose="02020603050405020304" pitchFamily="18" charset="0"/>
            </a:endParaRPr>
          </a:p>
          <a:p>
            <a:pPr marL="0" indent="0">
              <a:lnSpc>
                <a:spcPct val="120000"/>
              </a:lnSpc>
              <a:buNone/>
            </a:pPr>
            <a:endParaRPr lang="de-DE" kern="100" dirty="0">
              <a:ea typeface="Arial" panose="020B0604020202020204" pitchFamily="34" charset="0"/>
              <a:cs typeface="Times New Roman" panose="02020603050405020304" pitchFamily="18" charset="0"/>
            </a:endParaRP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sp>
        <p:nvSpPr>
          <p:cNvPr id="4" name="Inhaltsplatzhalter 2">
            <a:extLst>
              <a:ext uri="{FF2B5EF4-FFF2-40B4-BE49-F238E27FC236}">
                <a16:creationId xmlns:a16="http://schemas.microsoft.com/office/drawing/2014/main" id="{BD4AA993-CDF6-2A45-4782-958DC0F0CBC8}"/>
              </a:ext>
            </a:extLst>
          </p:cNvPr>
          <p:cNvSpPr txBox="1">
            <a:spLocks/>
          </p:cNvSpPr>
          <p:nvPr/>
        </p:nvSpPr>
        <p:spPr>
          <a:xfrm>
            <a:off x="918941" y="4378685"/>
            <a:ext cx="6351746" cy="922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Doppelbohrgestänge-Systeme</a:t>
            </a:r>
          </a:p>
          <a:p>
            <a:pPr>
              <a:buFont typeface="Wingdings" panose="05000000000000000000" pitchFamily="2" charset="2"/>
              <a:buChar char="§"/>
            </a:pPr>
            <a:r>
              <a:rPr lang="de-DE" sz="2400" b="1" dirty="0">
                <a:ea typeface="Calibri" panose="020F0502020204030204" pitchFamily="34" charset="0"/>
              </a:rPr>
              <a:t>Mud-Motoren</a:t>
            </a:r>
          </a:p>
        </p:txBody>
      </p:sp>
      <p:cxnSp>
        <p:nvCxnSpPr>
          <p:cNvPr id="5" name="Gerader Verbinder 4">
            <a:extLst>
              <a:ext uri="{FF2B5EF4-FFF2-40B4-BE49-F238E27FC236}">
                <a16:creationId xmlns:a16="http://schemas.microsoft.com/office/drawing/2014/main" id="{CD12A884-B97D-3777-3154-9505CDCA4DC4}"/>
              </a:ext>
            </a:extLst>
          </p:cNvPr>
          <p:cNvCxnSpPr/>
          <p:nvPr/>
        </p:nvCxnSpPr>
        <p:spPr>
          <a:xfrm>
            <a:off x="600546" y="1463917"/>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Inhaltsplatzhalter 2">
            <a:extLst>
              <a:ext uri="{FF2B5EF4-FFF2-40B4-BE49-F238E27FC236}">
                <a16:creationId xmlns:a16="http://schemas.microsoft.com/office/drawing/2014/main" id="{B9EE8896-A8C0-55D4-194A-CE9B374CFD96}"/>
              </a:ext>
            </a:extLst>
          </p:cNvPr>
          <p:cNvSpPr txBox="1">
            <a:spLocks/>
          </p:cNvSpPr>
          <p:nvPr/>
        </p:nvSpPr>
        <p:spPr>
          <a:xfrm>
            <a:off x="403171" y="1994015"/>
            <a:ext cx="10379798" cy="19594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buNone/>
            </a:pPr>
            <a:r>
              <a:rPr lang="de-DE" sz="2000" kern="100" dirty="0">
                <a:ea typeface="Arial" panose="020B0604020202020204" pitchFamily="34" charset="0"/>
                <a:cs typeface="Times New Roman" panose="02020603050405020304" pitchFamily="18" charset="0"/>
              </a:rPr>
              <a:t>Wesentliche Kostenarten</a:t>
            </a:r>
          </a:p>
          <a:p>
            <a:pPr lvl="2">
              <a:lnSpc>
                <a:spcPct val="120000"/>
              </a:lnSpc>
              <a:buFont typeface="Wingdings" panose="05000000000000000000" pitchFamily="2" charset="2"/>
              <a:buChar char="§"/>
            </a:pPr>
            <a:r>
              <a:rPr lang="de-DE" kern="100" dirty="0">
                <a:ea typeface="Arial" panose="020B0604020202020204" pitchFamily="34" charset="0"/>
                <a:cs typeface="Times New Roman" panose="02020603050405020304" pitchFamily="18" charset="0"/>
              </a:rPr>
              <a:t>Wasserbereitstellung (</a:t>
            </a:r>
            <a:r>
              <a:rPr lang="de-DE" kern="100" dirty="0" err="1">
                <a:ea typeface="Arial" panose="020B0604020202020204" pitchFamily="34" charset="0"/>
                <a:cs typeface="Times New Roman" panose="02020603050405020304" pitchFamily="18" charset="0"/>
              </a:rPr>
              <a:t>Wasser,Transportkosten</a:t>
            </a:r>
            <a:r>
              <a:rPr lang="de-DE" kern="100" dirty="0">
                <a:ea typeface="Arial" panose="020B0604020202020204" pitchFamily="34" charset="0"/>
                <a:cs typeface="Times New Roman" panose="02020603050405020304" pitchFamily="18" charset="0"/>
              </a:rPr>
              <a:t>)</a:t>
            </a:r>
          </a:p>
          <a:p>
            <a:pPr lvl="2">
              <a:lnSpc>
                <a:spcPct val="120000"/>
              </a:lnSpc>
              <a:buFont typeface="Wingdings" panose="05000000000000000000" pitchFamily="2" charset="2"/>
              <a:buChar char="§"/>
            </a:pPr>
            <a:r>
              <a:rPr lang="de-DE" kern="100" dirty="0">
                <a:ea typeface="Arial" panose="020B0604020202020204" pitchFamily="34" charset="0"/>
                <a:cs typeface="Times New Roman" panose="02020603050405020304" pitchFamily="18" charset="0"/>
              </a:rPr>
              <a:t>Bohrspülungsprodukte (Bentonite, Polymere)</a:t>
            </a:r>
          </a:p>
          <a:p>
            <a:pPr lvl="2">
              <a:lnSpc>
                <a:spcPct val="120000"/>
              </a:lnSpc>
              <a:buFont typeface="Wingdings" panose="05000000000000000000" pitchFamily="2" charset="2"/>
              <a:buChar char="§"/>
            </a:pPr>
            <a:r>
              <a:rPr lang="de-DE" kern="100" dirty="0">
                <a:ea typeface="Arial" panose="020B0604020202020204" pitchFamily="34" charset="0"/>
                <a:cs typeface="Times New Roman" panose="02020603050405020304" pitchFamily="18" charset="0"/>
              </a:rPr>
              <a:t>Bohrspülungsaufbereitungskosten (Personal, Geräte)</a:t>
            </a:r>
          </a:p>
          <a:p>
            <a:pPr lvl="2">
              <a:lnSpc>
                <a:spcPct val="120000"/>
              </a:lnSpc>
              <a:buFont typeface="Wingdings" panose="05000000000000000000" pitchFamily="2" charset="2"/>
              <a:buChar char="§"/>
            </a:pPr>
            <a:r>
              <a:rPr lang="de-DE" kern="100" dirty="0">
                <a:ea typeface="Arial" panose="020B0604020202020204" pitchFamily="34" charset="0"/>
                <a:cs typeface="Times New Roman" panose="02020603050405020304" pitchFamily="18" charset="0"/>
              </a:rPr>
              <a:t>Absaug- und Entsorgungskosten (120-200 EUR/m3)</a:t>
            </a:r>
          </a:p>
        </p:txBody>
      </p:sp>
      <p:sp>
        <p:nvSpPr>
          <p:cNvPr id="7" name="Inhaltsplatzhalter 2">
            <a:extLst>
              <a:ext uri="{FF2B5EF4-FFF2-40B4-BE49-F238E27FC236}">
                <a16:creationId xmlns:a16="http://schemas.microsoft.com/office/drawing/2014/main" id="{3506A55D-7BCF-0722-7591-772D2659B554}"/>
              </a:ext>
            </a:extLst>
          </p:cNvPr>
          <p:cNvSpPr txBox="1">
            <a:spLocks/>
          </p:cNvSpPr>
          <p:nvPr/>
        </p:nvSpPr>
        <p:spPr>
          <a:xfrm>
            <a:off x="489255" y="5692830"/>
            <a:ext cx="11619369" cy="50557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buNone/>
            </a:pPr>
            <a:r>
              <a:rPr lang="de-DE" kern="100" dirty="0">
                <a:highlight>
                  <a:srgbClr val="FF0000"/>
                </a:highlight>
                <a:ea typeface="Arial" panose="020B0604020202020204" pitchFamily="34" charset="0"/>
                <a:cs typeface="Times New Roman" panose="02020603050405020304" pitchFamily="18" charset="0"/>
              </a:rPr>
              <a:t>Nochmal ! Der Kostenvorteil betrifft nur die Pilotbohrung !</a:t>
            </a:r>
          </a:p>
          <a:p>
            <a:pPr marL="914400" lvl="2" indent="0">
              <a:lnSpc>
                <a:spcPct val="120000"/>
              </a:lnSpc>
              <a:buNone/>
            </a:pPr>
            <a:endParaRPr lang="de-DE" kern="100" dirty="0">
              <a:ea typeface="Arial" panose="020B0604020202020204" pitchFamily="34" charset="0"/>
              <a:cs typeface="Times New Roman" panose="02020603050405020304" pitchFamily="18" charset="0"/>
            </a:endParaRPr>
          </a:p>
        </p:txBody>
      </p:sp>
      <p:sp>
        <p:nvSpPr>
          <p:cNvPr id="8" name="Pfeil: nach rechts 7">
            <a:extLst>
              <a:ext uri="{FF2B5EF4-FFF2-40B4-BE49-F238E27FC236}">
                <a16:creationId xmlns:a16="http://schemas.microsoft.com/office/drawing/2014/main" id="{592A9BFF-B599-205B-F173-2B51289EE7CC}"/>
              </a:ext>
            </a:extLst>
          </p:cNvPr>
          <p:cNvSpPr/>
          <p:nvPr/>
        </p:nvSpPr>
        <p:spPr>
          <a:xfrm>
            <a:off x="5887460" y="4368807"/>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AC3E98-43C2-30EB-141B-A4CCB5B7D410}"/>
              </a:ext>
            </a:extLst>
          </p:cNvPr>
          <p:cNvSpPr txBox="1"/>
          <p:nvPr/>
        </p:nvSpPr>
        <p:spPr>
          <a:xfrm>
            <a:off x="6831731" y="4173431"/>
            <a:ext cx="4264969" cy="1323439"/>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Doppelbohrgestänge-Systeme im Vorteil, weil deutlich weniger Spülung gebraucht wird bei der Pilotbohrung !</a:t>
            </a:r>
          </a:p>
        </p:txBody>
      </p:sp>
    </p:spTree>
    <p:extLst>
      <p:ext uri="{BB962C8B-B14F-4D97-AF65-F5344CB8AC3E}">
        <p14:creationId xmlns:p14="http://schemas.microsoft.com/office/powerpoint/2010/main" val="243105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27470"/>
            <a:ext cx="10515600" cy="1076821"/>
          </a:xfrm>
        </p:spPr>
        <p:txBody>
          <a:bodyPr>
            <a:normAutofit/>
          </a:bodyPr>
          <a:lstStyle/>
          <a:p>
            <a:r>
              <a:rPr lang="de-DE" sz="2800"/>
              <a:t>Session 3 – Bohrspülung und Bohrlochhydraulik</a:t>
            </a:r>
            <a:br>
              <a:rPr lang="de-DE" sz="3200"/>
            </a:br>
            <a:r>
              <a:rPr lang="de-DE" sz="3200"/>
              <a:t>			</a:t>
            </a:r>
          </a:p>
        </p:txBody>
      </p:sp>
      <p:sp>
        <p:nvSpPr>
          <p:cNvPr id="3" name="Inhaltsplatzhalter 2">
            <a:extLst>
              <a:ext uri="{FF2B5EF4-FFF2-40B4-BE49-F238E27FC236}">
                <a16:creationId xmlns:a16="http://schemas.microsoft.com/office/drawing/2014/main" id="{154E92A4-8D37-F793-5715-87A5D86858C7}"/>
              </a:ext>
            </a:extLst>
          </p:cNvPr>
          <p:cNvSpPr>
            <a:spLocks noGrp="1"/>
          </p:cNvSpPr>
          <p:nvPr>
            <p:ph idx="1"/>
          </p:nvPr>
        </p:nvSpPr>
        <p:spPr>
          <a:xfrm>
            <a:off x="838200" y="1883664"/>
            <a:ext cx="10515600" cy="4351338"/>
          </a:xfrm>
        </p:spPr>
        <p:txBody>
          <a:bodyPr>
            <a:normAutofit/>
          </a:bodyPr>
          <a:lstStyle/>
          <a:p>
            <a:pPr marL="342900" indent="-342900">
              <a:lnSpc>
                <a:spcPct val="120000"/>
              </a:lnSpc>
              <a:buFont typeface="Symbol" panose="05050102010706020507" pitchFamily="18" charset="2"/>
              <a:buChar char=""/>
            </a:pPr>
            <a:r>
              <a:rPr lang="de-DE" kern="100">
                <a:ea typeface="Arial" panose="020B0604020202020204" pitchFamily="34" charset="0"/>
                <a:cs typeface="Times New Roman" panose="02020603050405020304" pitchFamily="18" charset="0"/>
              </a:rPr>
              <a:t>Gegenüberstellung Verschleißkosten an Werkzeugen</a:t>
            </a:r>
          </a:p>
          <a:p>
            <a:pPr marL="0" indent="0">
              <a:buNone/>
            </a:pP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EB433F36-BFC7-5DFC-219E-D3AB518D8335}"/>
              </a:ext>
            </a:extLst>
          </p:cNvPr>
          <p:cNvSpPr txBox="1">
            <a:spLocks/>
          </p:cNvSpPr>
          <p:nvPr/>
        </p:nvSpPr>
        <p:spPr>
          <a:xfrm>
            <a:off x="996527" y="3368944"/>
            <a:ext cx="5512915" cy="1484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400" b="1" dirty="0">
                <a:ea typeface="Calibri" panose="020F0502020204030204" pitchFamily="34" charset="0"/>
              </a:rPr>
              <a:t>Doppelbohrgestänge-Systeme</a:t>
            </a:r>
          </a:p>
          <a:p>
            <a:pPr>
              <a:buFont typeface="Wingdings" panose="05000000000000000000" pitchFamily="2" charset="2"/>
              <a:buChar char="§"/>
            </a:pPr>
            <a:r>
              <a:rPr lang="de-DE" sz="2400" b="1" dirty="0">
                <a:ea typeface="Calibri" panose="020F0502020204030204" pitchFamily="34" charset="0"/>
              </a:rPr>
              <a:t>Mud-Motoren</a:t>
            </a:r>
          </a:p>
        </p:txBody>
      </p:sp>
      <p:cxnSp>
        <p:nvCxnSpPr>
          <p:cNvPr id="5" name="Gerader Verbinder 4">
            <a:extLst>
              <a:ext uri="{FF2B5EF4-FFF2-40B4-BE49-F238E27FC236}">
                <a16:creationId xmlns:a16="http://schemas.microsoft.com/office/drawing/2014/main" id="{D585A328-CD36-F446-EB6E-72B932A97A87}"/>
              </a:ext>
            </a:extLst>
          </p:cNvPr>
          <p:cNvCxnSpPr/>
          <p:nvPr/>
        </p:nvCxnSpPr>
        <p:spPr>
          <a:xfrm>
            <a:off x="600546" y="1436209"/>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Pfeil: nach rechts 5">
            <a:extLst>
              <a:ext uri="{FF2B5EF4-FFF2-40B4-BE49-F238E27FC236}">
                <a16:creationId xmlns:a16="http://schemas.microsoft.com/office/drawing/2014/main" id="{3C884E15-D570-F8EF-55BD-B3747F669571}"/>
              </a:ext>
            </a:extLst>
          </p:cNvPr>
          <p:cNvSpPr/>
          <p:nvPr/>
        </p:nvSpPr>
        <p:spPr>
          <a:xfrm>
            <a:off x="6329245" y="3429000"/>
            <a:ext cx="822960" cy="932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89893070-8C32-FB2F-DC26-E1FC3071FA20}"/>
              </a:ext>
            </a:extLst>
          </p:cNvPr>
          <p:cNvSpPr txBox="1"/>
          <p:nvPr/>
        </p:nvSpPr>
        <p:spPr>
          <a:xfrm>
            <a:off x="7152205" y="3233624"/>
            <a:ext cx="4264969" cy="1631216"/>
          </a:xfrm>
          <a:prstGeom prst="rect">
            <a:avLst/>
          </a:prstGeom>
          <a:noFill/>
        </p:spPr>
        <p:txBody>
          <a:bodyPr wrap="square" rtlCol="0">
            <a:spAutoFit/>
          </a:bodyPr>
          <a:lstStyle/>
          <a:p>
            <a:r>
              <a:rPr lang="de-DE" sz="2000" dirty="0">
                <a:latin typeface="Arial" panose="020B0604020202020204" pitchFamily="34" charset="0"/>
                <a:cs typeface="Arial" panose="020B0604020202020204" pitchFamily="34" charset="0"/>
              </a:rPr>
              <a:t>Mud-Motoren im Vorteil, weil bei der Pilotbohrung  deutlich mehr Spülung benutzt wird, was den Verschleiß an Werkzeug und Gestänge signifikant reduziert !</a:t>
            </a:r>
          </a:p>
        </p:txBody>
      </p:sp>
      <p:sp>
        <p:nvSpPr>
          <p:cNvPr id="8" name="Inhaltsplatzhalter 2">
            <a:extLst>
              <a:ext uri="{FF2B5EF4-FFF2-40B4-BE49-F238E27FC236}">
                <a16:creationId xmlns:a16="http://schemas.microsoft.com/office/drawing/2014/main" id="{6492EE8A-35DF-0595-BE37-780CE88733B1}"/>
              </a:ext>
            </a:extLst>
          </p:cNvPr>
          <p:cNvSpPr txBox="1">
            <a:spLocks/>
          </p:cNvSpPr>
          <p:nvPr/>
        </p:nvSpPr>
        <p:spPr>
          <a:xfrm>
            <a:off x="489255" y="5692830"/>
            <a:ext cx="11619369" cy="50557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buNone/>
            </a:pPr>
            <a:r>
              <a:rPr lang="de-DE" kern="100" dirty="0">
                <a:highlight>
                  <a:srgbClr val="FF0000"/>
                </a:highlight>
                <a:ea typeface="Arial" panose="020B0604020202020204" pitchFamily="34" charset="0"/>
                <a:cs typeface="Times New Roman" panose="02020603050405020304" pitchFamily="18" charset="0"/>
              </a:rPr>
              <a:t>Nochmal ! Der Kostenvorteil betrifft nur die Pilotbohrung !</a:t>
            </a:r>
          </a:p>
          <a:p>
            <a:pPr marL="914400" lvl="2" indent="0">
              <a:lnSpc>
                <a:spcPct val="120000"/>
              </a:lnSpc>
              <a:buNone/>
            </a:pPr>
            <a:endParaRPr lang="de-DE" kern="100" dirty="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58053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D6D59-B397-F014-EF77-FCCDC09CA14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DD5BB2A-79D0-EF29-7109-CCCEF2F7ACC7}"/>
              </a:ext>
            </a:extLst>
          </p:cNvPr>
          <p:cNvSpPr>
            <a:spLocks noGrp="1"/>
          </p:cNvSpPr>
          <p:nvPr>
            <p:ph type="title"/>
          </p:nvPr>
        </p:nvSpPr>
        <p:spPr>
          <a:xfrm>
            <a:off x="838200" y="1139907"/>
            <a:ext cx="10515600" cy="1076821"/>
          </a:xfrm>
        </p:spPr>
        <p:txBody>
          <a:bodyPr>
            <a:normAutofit fontScale="90000"/>
          </a:bodyPr>
          <a:lstStyle/>
          <a:p>
            <a:r>
              <a:rPr lang="de-DE" sz="3200"/>
              <a:t>Session 4 – Vergleichstabelle/Unterscheidungsmatrix und Projektbeispiele</a:t>
            </a:r>
            <a:br>
              <a:rPr lang="de-DE" sz="3200"/>
            </a:br>
            <a:r>
              <a:rPr lang="de-DE" sz="3200"/>
              <a:t>			</a:t>
            </a:r>
          </a:p>
        </p:txBody>
      </p:sp>
      <p:sp>
        <p:nvSpPr>
          <p:cNvPr id="3" name="Inhaltsplatzhalter 2">
            <a:extLst>
              <a:ext uri="{FF2B5EF4-FFF2-40B4-BE49-F238E27FC236}">
                <a16:creationId xmlns:a16="http://schemas.microsoft.com/office/drawing/2014/main" id="{D02B1A49-F63A-E5D5-008A-55D7F70E8C06}"/>
              </a:ext>
            </a:extLst>
          </p:cNvPr>
          <p:cNvSpPr>
            <a:spLocks noGrp="1"/>
          </p:cNvSpPr>
          <p:nvPr>
            <p:ph idx="1"/>
          </p:nvPr>
        </p:nvSpPr>
        <p:spPr>
          <a:xfrm>
            <a:off x="838200" y="2327009"/>
            <a:ext cx="10515600" cy="4351338"/>
          </a:xfrm>
        </p:spPr>
        <p:txBody>
          <a:bodyPr>
            <a:normAutofit/>
          </a:bodyPr>
          <a:lstStyle/>
          <a:p>
            <a:pPr marL="342900" indent="-342900">
              <a:lnSpc>
                <a:spcPct val="120000"/>
              </a:lnSpc>
              <a:buFont typeface="Symbol" panose="05050102010706020507" pitchFamily="18" charset="2"/>
              <a:buChar char=""/>
            </a:pPr>
            <a:r>
              <a:rPr lang="de-DE" sz="2400" kern="100">
                <a:ea typeface="Arial" panose="020B0604020202020204" pitchFamily="34" charset="0"/>
                <a:cs typeface="Times New Roman" panose="02020603050405020304" pitchFamily="18" charset="0"/>
              </a:rPr>
              <a:t>Vergleichstabelle/Unterscheidungsmatrix</a:t>
            </a:r>
          </a:p>
          <a:p>
            <a:pPr marL="342900" indent="-342900">
              <a:lnSpc>
                <a:spcPct val="120000"/>
              </a:lnSpc>
              <a:buFont typeface="Symbol" panose="05050102010706020507" pitchFamily="18" charset="2"/>
              <a:buChar char=""/>
            </a:pPr>
            <a:r>
              <a:rPr lang="de-DE" sz="2400" kern="100">
                <a:ea typeface="Arial" panose="020B0604020202020204" pitchFamily="34" charset="0"/>
                <a:cs typeface="Times New Roman" panose="02020603050405020304" pitchFamily="18" charset="0"/>
              </a:rPr>
              <a:t>Projektbeispiele</a:t>
            </a:r>
          </a:p>
          <a:p>
            <a:pPr marL="0" indent="0">
              <a:buNone/>
            </a:pPr>
            <a:endParaRPr lang="de-DE">
              <a:effectLst/>
              <a:latin typeface="Calibri" panose="020F0502020204030204" pitchFamily="34" charset="0"/>
              <a:ea typeface="Calibri" panose="020F0502020204030204" pitchFamily="34" charset="0"/>
            </a:endParaRPr>
          </a:p>
          <a:p>
            <a:endParaRPr lang="de-DE"/>
          </a:p>
        </p:txBody>
      </p:sp>
      <p:cxnSp>
        <p:nvCxnSpPr>
          <p:cNvPr id="4" name="Gerader Verbinder 3">
            <a:extLst>
              <a:ext uri="{FF2B5EF4-FFF2-40B4-BE49-F238E27FC236}">
                <a16:creationId xmlns:a16="http://schemas.microsoft.com/office/drawing/2014/main" id="{3DD46AB9-E144-A59D-95D9-7BBBE4E26A2B}"/>
              </a:ext>
            </a:extLst>
          </p:cNvPr>
          <p:cNvCxnSpPr/>
          <p:nvPr/>
        </p:nvCxnSpPr>
        <p:spPr>
          <a:xfrm>
            <a:off x="600546" y="1482390"/>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A6BAADA8-E41A-B481-CF47-A563C1335C24}"/>
              </a:ext>
            </a:extLst>
          </p:cNvPr>
          <p:cNvCxnSpPr>
            <a:cxnSpLocks/>
          </p:cNvCxnSpPr>
          <p:nvPr/>
        </p:nvCxnSpPr>
        <p:spPr>
          <a:xfrm>
            <a:off x="683673" y="1861080"/>
            <a:ext cx="2992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873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22998"/>
            <a:ext cx="10515600" cy="1076821"/>
          </a:xfrm>
        </p:spPr>
        <p:txBody>
          <a:bodyPr>
            <a:normAutofit/>
          </a:bodyPr>
          <a:lstStyle/>
          <a:p>
            <a:r>
              <a:rPr lang="de-DE" sz="2400"/>
              <a:t>Session 4 – Vergleichstabelle/Unterscheidungsmatrix</a:t>
            </a:r>
          </a:p>
        </p:txBody>
      </p:sp>
      <p:cxnSp>
        <p:nvCxnSpPr>
          <p:cNvPr id="4" name="Gerader Verbinder 3">
            <a:extLst>
              <a:ext uri="{FF2B5EF4-FFF2-40B4-BE49-F238E27FC236}">
                <a16:creationId xmlns:a16="http://schemas.microsoft.com/office/drawing/2014/main" id="{B0F2B5A9-7204-48B4-90DF-41125A0EADC0}"/>
              </a:ext>
            </a:extLst>
          </p:cNvPr>
          <p:cNvCxnSpPr/>
          <p:nvPr/>
        </p:nvCxnSpPr>
        <p:spPr>
          <a:xfrm>
            <a:off x="600546" y="1306899"/>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5" name="Tabelle 4">
            <a:extLst>
              <a:ext uri="{FF2B5EF4-FFF2-40B4-BE49-F238E27FC236}">
                <a16:creationId xmlns:a16="http://schemas.microsoft.com/office/drawing/2014/main" id="{CC7E59FF-3938-7676-FA4A-2C4913CEC8A2}"/>
              </a:ext>
            </a:extLst>
          </p:cNvPr>
          <p:cNvGraphicFramePr>
            <a:graphicFrameLocks noGrp="1"/>
          </p:cNvGraphicFramePr>
          <p:nvPr>
            <p:extLst>
              <p:ext uri="{D42A27DB-BD31-4B8C-83A1-F6EECF244321}">
                <p14:modId xmlns:p14="http://schemas.microsoft.com/office/powerpoint/2010/main" val="2122892384"/>
              </p:ext>
            </p:extLst>
          </p:nvPr>
        </p:nvGraphicFramePr>
        <p:xfrm>
          <a:off x="516048" y="1490745"/>
          <a:ext cx="10837751" cy="5053474"/>
        </p:xfrm>
        <a:graphic>
          <a:graphicData uri="http://schemas.openxmlformats.org/drawingml/2006/table">
            <a:tbl>
              <a:tblPr/>
              <a:tblGrid>
                <a:gridCol w="1966059">
                  <a:extLst>
                    <a:ext uri="{9D8B030D-6E8A-4147-A177-3AD203B41FA5}">
                      <a16:colId xmlns:a16="http://schemas.microsoft.com/office/drawing/2014/main" val="518035815"/>
                    </a:ext>
                  </a:extLst>
                </a:gridCol>
                <a:gridCol w="1330272">
                  <a:extLst>
                    <a:ext uri="{9D8B030D-6E8A-4147-A177-3AD203B41FA5}">
                      <a16:colId xmlns:a16="http://schemas.microsoft.com/office/drawing/2014/main" val="3144461874"/>
                    </a:ext>
                  </a:extLst>
                </a:gridCol>
                <a:gridCol w="1508284">
                  <a:extLst>
                    <a:ext uri="{9D8B030D-6E8A-4147-A177-3AD203B41FA5}">
                      <a16:colId xmlns:a16="http://schemas.microsoft.com/office/drawing/2014/main" val="3872370489"/>
                    </a:ext>
                  </a:extLst>
                </a:gridCol>
                <a:gridCol w="1508284">
                  <a:extLst>
                    <a:ext uri="{9D8B030D-6E8A-4147-A177-3AD203B41FA5}">
                      <a16:colId xmlns:a16="http://schemas.microsoft.com/office/drawing/2014/main" val="577103873"/>
                    </a:ext>
                  </a:extLst>
                </a:gridCol>
                <a:gridCol w="1508284">
                  <a:extLst>
                    <a:ext uri="{9D8B030D-6E8A-4147-A177-3AD203B41FA5}">
                      <a16:colId xmlns:a16="http://schemas.microsoft.com/office/drawing/2014/main" val="3263399854"/>
                    </a:ext>
                  </a:extLst>
                </a:gridCol>
                <a:gridCol w="1508284">
                  <a:extLst>
                    <a:ext uri="{9D8B030D-6E8A-4147-A177-3AD203B41FA5}">
                      <a16:colId xmlns:a16="http://schemas.microsoft.com/office/drawing/2014/main" val="178593416"/>
                    </a:ext>
                  </a:extLst>
                </a:gridCol>
                <a:gridCol w="1508284">
                  <a:extLst>
                    <a:ext uri="{9D8B030D-6E8A-4147-A177-3AD203B41FA5}">
                      <a16:colId xmlns:a16="http://schemas.microsoft.com/office/drawing/2014/main" val="1632856558"/>
                    </a:ext>
                  </a:extLst>
                </a:gridCol>
              </a:tblGrid>
              <a:tr h="232948">
                <a:tc>
                  <a:txBody>
                    <a:bodyPr/>
                    <a:lstStyle/>
                    <a:p>
                      <a:pPr algn="l" fontAlgn="b"/>
                      <a:r>
                        <a:rPr lang="de-DE" sz="1400" b="0" i="0" u="none" strike="noStrike">
                          <a:effectLst/>
                          <a:latin typeface="Arial" panose="020B060402020202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2292074108"/>
                  </a:ext>
                </a:extLst>
              </a:tr>
              <a:tr h="239918">
                <a:tc>
                  <a:txBody>
                    <a:bodyPr/>
                    <a:lstStyle/>
                    <a:p>
                      <a:pPr algn="r" fontAlgn="b"/>
                      <a:r>
                        <a:rPr lang="de-DE" sz="1400" b="1" i="0" u="none" strike="noStrike">
                          <a:effectLst/>
                          <a:latin typeface="Arial" panose="020B0604020202020204" pitchFamily="34" charset="0"/>
                        </a:rPr>
                        <a:t>Kriterium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Baugrund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Baugrund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Baugrund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Pilotbohrlänge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Max. Bohrtiefen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Mindestbiege-radien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781805144"/>
                  </a:ext>
                </a:extLst>
              </a:tr>
              <a:tr h="232948">
                <a:tc>
                  <a:txBody>
                    <a:bodyPr/>
                    <a:lstStyle/>
                    <a:p>
                      <a:pPr algn="r" fontAlgn="b"/>
                      <a:r>
                        <a:rPr lang="de-DE" sz="14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Fels,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301084316"/>
                  </a:ext>
                </a:extLst>
              </a:tr>
              <a:tr h="232948">
                <a:tc>
                  <a:txBody>
                    <a:bodyPr/>
                    <a:lstStyle/>
                    <a:p>
                      <a:pPr algn="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 wechselhaft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Fels, homogen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Blöcke, Steine, Kies, dicht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3674997145"/>
                  </a:ext>
                </a:extLst>
              </a:tr>
              <a:tr h="239918">
                <a:tc>
                  <a:txBody>
                    <a:bodyPr/>
                    <a:lstStyle/>
                    <a:p>
                      <a:pPr algn="l" fontAlgn="b"/>
                      <a:r>
                        <a:rPr lang="de-DE" sz="1400" b="1"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dirty="0">
                          <a:effectLst/>
                          <a:latin typeface="Arial" panose="020B0604020202020204" pitchFamily="34" charset="0"/>
                        </a:rPr>
                        <a:t>mit bind. Zon.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gelagert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95071896"/>
                  </a:ext>
                </a:extLst>
              </a:tr>
              <a:tr h="232948">
                <a:tc>
                  <a:txBody>
                    <a:bodyPr/>
                    <a:lstStyle/>
                    <a:p>
                      <a:pPr algn="r" fontAlgn="b"/>
                      <a:r>
                        <a:rPr lang="de-DE" sz="1400" b="1" i="0" u="none" strike="noStrike" dirty="0" err="1">
                          <a:effectLst/>
                          <a:latin typeface="Arial" panose="020B0604020202020204" pitchFamily="34" charset="0"/>
                        </a:rPr>
                        <a:t>Einflußgröße</a:t>
                      </a:r>
                      <a:endParaRPr lang="de-DE" sz="14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dirty="0" err="1">
                          <a:effectLst/>
                          <a:latin typeface="Arial" panose="020B0604020202020204" pitchFamily="34" charset="0"/>
                        </a:rPr>
                        <a:t>Geomet</a:t>
                      </a:r>
                      <a:r>
                        <a:rPr lang="de-DE" sz="1400" b="0" i="0" u="none" strike="noStrike" dirty="0">
                          <a:effectLst/>
                          <a:latin typeface="Arial" panose="020B0604020202020204" pitchFamily="34" charset="0"/>
                        </a:rPr>
                        <a:t>. BHA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dirty="0" err="1">
                          <a:effectLst/>
                          <a:latin typeface="Arial" panose="020B0604020202020204" pitchFamily="34" charset="0"/>
                        </a:rPr>
                        <a:t>Geomet</a:t>
                      </a:r>
                      <a:r>
                        <a:rPr lang="de-DE" sz="1400" b="0" i="0" u="none" strike="noStrike" dirty="0">
                          <a:effectLst/>
                          <a:latin typeface="Arial" panose="020B0604020202020204" pitchFamily="34" charset="0"/>
                        </a:rPr>
                        <a:t>. BHA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Geomet. BHA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dirty="0">
                          <a:effectLst/>
                          <a:latin typeface="Arial" panose="020B0604020202020204" pitchFamily="34" charset="0"/>
                        </a:rPr>
                        <a:t>Messtechnik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dirty="0">
                          <a:effectLst/>
                          <a:latin typeface="Arial" panose="020B0604020202020204" pitchFamily="34" charset="0"/>
                        </a:rPr>
                        <a:t>Typ Motor/</a:t>
                      </a:r>
                      <a:r>
                        <a:rPr lang="de-DE" sz="1400" b="0" i="0" u="none" strike="noStrike" dirty="0" err="1">
                          <a:effectLst/>
                          <a:latin typeface="Arial" panose="020B0604020202020204" pitchFamily="34" charset="0"/>
                        </a:rPr>
                        <a:t>Rockm</a:t>
                      </a:r>
                      <a:r>
                        <a:rPr lang="de-DE" sz="1400" b="0" i="0" u="none" strike="noStrike">
                          <a:effectLst/>
                          <a:latin typeface="Arial" panose="020B0604020202020204" pitchFamily="34" charset="0"/>
                        </a:rPr>
                        <a:t>.</a:t>
                      </a:r>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14384468"/>
                  </a:ext>
                </a:extLst>
              </a:tr>
              <a:tr h="232948">
                <a:tc>
                  <a:txBody>
                    <a:bodyPr/>
                    <a:lstStyle/>
                    <a:p>
                      <a:pPr algn="l" fontAlgn="b"/>
                      <a:r>
                        <a:rPr lang="de-DE" sz="1400" b="1" i="0" u="none" strike="noStrike">
                          <a:effectLst/>
                          <a:latin typeface="Arial" panose="020B0604020202020204" pitchFamily="34" charset="0"/>
                        </a:rPr>
                        <a:t>Mud-Motor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mit Gyro!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je nach Typ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568030536"/>
                  </a:ext>
                </a:extLst>
              </a:tr>
              <a:tr h="232948">
                <a:tc>
                  <a:txBody>
                    <a:bodyPr/>
                    <a:lstStyle/>
                    <a:p>
                      <a:pPr algn="l" fontAlgn="b"/>
                      <a:r>
                        <a:rPr lang="de-DE" sz="1400" b="1" i="0" u="none" strike="noStrike">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200-400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ohne Limit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362397053"/>
                  </a:ext>
                </a:extLst>
              </a:tr>
              <a:tr h="232948">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300-500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ohne Limit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381901489"/>
                  </a:ext>
                </a:extLst>
              </a:tr>
              <a:tr h="232948">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400-800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ohne Limit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652494600"/>
                  </a:ext>
                </a:extLst>
              </a:tr>
              <a:tr h="232948">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61824"/>
                  </a:ext>
                </a:extLst>
              </a:tr>
              <a:tr h="232948">
                <a:tc>
                  <a:txBody>
                    <a:bodyPr/>
                    <a:lstStyle/>
                    <a:p>
                      <a:pPr algn="l" fontAlgn="b"/>
                      <a:r>
                        <a:rPr lang="de-DE" sz="1400" b="1" i="0" u="none" strike="noStrike">
                          <a:effectLst/>
                          <a:latin typeface="Arial" panose="020B0604020202020204" pitchFamily="34" charset="0"/>
                        </a:rPr>
                        <a:t>Doppelbohrgestänge/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740683677"/>
                  </a:ext>
                </a:extLst>
              </a:tr>
              <a:tr h="232948">
                <a:tc>
                  <a:txBody>
                    <a:bodyPr/>
                    <a:lstStyle/>
                    <a:p>
                      <a:pPr algn="l" fontAlgn="b"/>
                      <a:r>
                        <a:rPr lang="de-DE" sz="1400" b="1" i="0" u="none" strike="noStrike" dirty="0">
                          <a:effectLst/>
                          <a:latin typeface="Arial" panose="020B0604020202020204" pitchFamily="34" charset="0"/>
                        </a:rPr>
                        <a:t>Dual Rod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mit Walk-Over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92718737"/>
                  </a:ext>
                </a:extLst>
              </a:tr>
              <a:tr h="232948">
                <a:tc>
                  <a:txBody>
                    <a:bodyPr/>
                    <a:lstStyle/>
                    <a:p>
                      <a:pPr algn="l" fontAlgn="b"/>
                      <a:r>
                        <a:rPr lang="de-DE" sz="1400" b="1" i="0" u="none" strike="noStrike">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200-350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15-20 (30m)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50 (-80)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936629492"/>
                  </a:ext>
                </a:extLst>
              </a:tr>
              <a:tr h="232948">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300-450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15-20 (30m)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65 (-80)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144351467"/>
                  </a:ext>
                </a:extLst>
              </a:tr>
              <a:tr h="232948">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400-650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15-20 (30m)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65 (-80)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06087391"/>
                  </a:ext>
                </a:extLst>
              </a:tr>
              <a:tr h="232948">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1329492"/>
                  </a:ext>
                </a:extLst>
              </a:tr>
              <a:tr h="232948">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115945353"/>
                  </a:ext>
                </a:extLst>
              </a:tr>
              <a:tr h="232948">
                <a:tc>
                  <a:txBody>
                    <a:bodyPr/>
                    <a:lstStyle/>
                    <a:p>
                      <a:pPr algn="l" fontAlgn="b"/>
                      <a:r>
                        <a:rPr lang="de-DE" sz="1400" b="0" i="0" u="none" strike="noStrike">
                          <a:effectLst/>
                          <a:latin typeface="Arial" panose="020B0604020202020204" pitchFamily="34" charset="0"/>
                        </a:rPr>
                        <a:t>Wertungs-System:</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geeignet</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gut geeignet</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4275183353"/>
                  </a:ext>
                </a:extLst>
              </a:tr>
              <a:tr h="232948">
                <a:tc>
                  <a:txBody>
                    <a:bodyPr/>
                    <a:lstStyle/>
                    <a:p>
                      <a:pPr algn="l" fontAlgn="b"/>
                      <a:endParaRPr lang="de-DE" sz="1400" b="0" i="0" u="none" strike="noStrike" dirty="0">
                        <a:effectLst/>
                        <a:latin typeface="Arial" panose="020B060402020202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weniger geeignet</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ungeeignet</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893737651"/>
                  </a:ext>
                </a:extLst>
              </a:tr>
            </a:tbl>
          </a:graphicData>
        </a:graphic>
      </p:graphicFrame>
      <p:cxnSp>
        <p:nvCxnSpPr>
          <p:cNvPr id="6" name="Gerader Verbinder 5">
            <a:extLst>
              <a:ext uri="{FF2B5EF4-FFF2-40B4-BE49-F238E27FC236}">
                <a16:creationId xmlns:a16="http://schemas.microsoft.com/office/drawing/2014/main" id="{DEF130A1-76C0-5FBC-C0D2-689D4B234FDC}"/>
              </a:ext>
            </a:extLst>
          </p:cNvPr>
          <p:cNvCxnSpPr>
            <a:cxnSpLocks/>
          </p:cNvCxnSpPr>
          <p:nvPr/>
        </p:nvCxnSpPr>
        <p:spPr>
          <a:xfrm>
            <a:off x="516047" y="1490745"/>
            <a:ext cx="1964603" cy="11709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8924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22998"/>
            <a:ext cx="10515600" cy="1076821"/>
          </a:xfrm>
        </p:spPr>
        <p:txBody>
          <a:bodyPr>
            <a:normAutofit/>
          </a:bodyPr>
          <a:lstStyle/>
          <a:p>
            <a:r>
              <a:rPr lang="de-DE" sz="2400"/>
              <a:t>Session 4 – Vergleichstabelle/Unterscheidungsmatrix</a:t>
            </a:r>
          </a:p>
        </p:txBody>
      </p:sp>
      <p:sp>
        <p:nvSpPr>
          <p:cNvPr id="3" name="Inhaltsplatzhalter 2">
            <a:extLst>
              <a:ext uri="{FF2B5EF4-FFF2-40B4-BE49-F238E27FC236}">
                <a16:creationId xmlns:a16="http://schemas.microsoft.com/office/drawing/2014/main" id="{A4566DA1-8E37-E96D-56F8-6E3933D6A435}"/>
              </a:ext>
            </a:extLst>
          </p:cNvPr>
          <p:cNvSpPr>
            <a:spLocks noGrp="1"/>
          </p:cNvSpPr>
          <p:nvPr>
            <p:ph idx="1"/>
          </p:nvPr>
        </p:nvSpPr>
        <p:spPr>
          <a:xfrm>
            <a:off x="838200" y="1883664"/>
            <a:ext cx="10948416" cy="4351338"/>
          </a:xfrm>
        </p:spPr>
        <p:txBody>
          <a:bodyPr>
            <a:normAutofit/>
          </a:bodyPr>
          <a:lstStyle/>
          <a:p>
            <a:pPr marL="0" indent="0">
              <a:buNone/>
            </a:pPr>
            <a:endParaRPr lang="de-DE">
              <a:effectLst/>
              <a:latin typeface="Calibri" panose="020F0502020204030204" pitchFamily="34" charset="0"/>
              <a:ea typeface="Calibri" panose="020F0502020204030204" pitchFamily="34" charset="0"/>
            </a:endParaRPr>
          </a:p>
          <a:p>
            <a:endParaRPr lang="de-DE"/>
          </a:p>
        </p:txBody>
      </p:sp>
      <p:cxnSp>
        <p:nvCxnSpPr>
          <p:cNvPr id="4" name="Gerader Verbinder 3">
            <a:extLst>
              <a:ext uri="{FF2B5EF4-FFF2-40B4-BE49-F238E27FC236}">
                <a16:creationId xmlns:a16="http://schemas.microsoft.com/office/drawing/2014/main" id="{B2479BE8-6748-6454-6799-879A62D6C4CB}"/>
              </a:ext>
            </a:extLst>
          </p:cNvPr>
          <p:cNvCxnSpPr/>
          <p:nvPr/>
        </p:nvCxnSpPr>
        <p:spPr>
          <a:xfrm>
            <a:off x="600546" y="1325372"/>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 name="Tabelle 8">
            <a:extLst>
              <a:ext uri="{FF2B5EF4-FFF2-40B4-BE49-F238E27FC236}">
                <a16:creationId xmlns:a16="http://schemas.microsoft.com/office/drawing/2014/main" id="{52C3CFDA-52BA-9A31-811F-539A0E373A48}"/>
              </a:ext>
            </a:extLst>
          </p:cNvPr>
          <p:cNvGraphicFramePr>
            <a:graphicFrameLocks noGrp="1"/>
          </p:cNvGraphicFramePr>
          <p:nvPr>
            <p:extLst>
              <p:ext uri="{D42A27DB-BD31-4B8C-83A1-F6EECF244321}">
                <p14:modId xmlns:p14="http://schemas.microsoft.com/office/powerpoint/2010/main" val="4034118167"/>
              </p:ext>
            </p:extLst>
          </p:nvPr>
        </p:nvGraphicFramePr>
        <p:xfrm>
          <a:off x="1023042" y="1636712"/>
          <a:ext cx="9514310" cy="5008427"/>
        </p:xfrm>
        <a:graphic>
          <a:graphicData uri="http://schemas.openxmlformats.org/drawingml/2006/table">
            <a:tbl>
              <a:tblPr/>
              <a:tblGrid>
                <a:gridCol w="1502260">
                  <a:extLst>
                    <a:ext uri="{9D8B030D-6E8A-4147-A177-3AD203B41FA5}">
                      <a16:colId xmlns:a16="http://schemas.microsoft.com/office/drawing/2014/main" val="4089681272"/>
                    </a:ext>
                  </a:extLst>
                </a:gridCol>
                <a:gridCol w="1267212">
                  <a:extLst>
                    <a:ext uri="{9D8B030D-6E8A-4147-A177-3AD203B41FA5}">
                      <a16:colId xmlns:a16="http://schemas.microsoft.com/office/drawing/2014/main" val="1338365362"/>
                    </a:ext>
                  </a:extLst>
                </a:gridCol>
                <a:gridCol w="1267212">
                  <a:extLst>
                    <a:ext uri="{9D8B030D-6E8A-4147-A177-3AD203B41FA5}">
                      <a16:colId xmlns:a16="http://schemas.microsoft.com/office/drawing/2014/main" val="3320995985"/>
                    </a:ext>
                  </a:extLst>
                </a:gridCol>
                <a:gridCol w="1675990">
                  <a:extLst>
                    <a:ext uri="{9D8B030D-6E8A-4147-A177-3AD203B41FA5}">
                      <a16:colId xmlns:a16="http://schemas.microsoft.com/office/drawing/2014/main" val="551594921"/>
                    </a:ext>
                  </a:extLst>
                </a:gridCol>
                <a:gridCol w="1267212">
                  <a:extLst>
                    <a:ext uri="{9D8B030D-6E8A-4147-A177-3AD203B41FA5}">
                      <a16:colId xmlns:a16="http://schemas.microsoft.com/office/drawing/2014/main" val="2370986145"/>
                    </a:ext>
                  </a:extLst>
                </a:gridCol>
                <a:gridCol w="1267212">
                  <a:extLst>
                    <a:ext uri="{9D8B030D-6E8A-4147-A177-3AD203B41FA5}">
                      <a16:colId xmlns:a16="http://schemas.microsoft.com/office/drawing/2014/main" val="2137674813"/>
                    </a:ext>
                  </a:extLst>
                </a:gridCol>
                <a:gridCol w="1267212">
                  <a:extLst>
                    <a:ext uri="{9D8B030D-6E8A-4147-A177-3AD203B41FA5}">
                      <a16:colId xmlns:a16="http://schemas.microsoft.com/office/drawing/2014/main" val="1564826810"/>
                    </a:ext>
                  </a:extLst>
                </a:gridCol>
              </a:tblGrid>
              <a:tr h="258870">
                <a:tc>
                  <a:txBody>
                    <a:bodyPr/>
                    <a:lstStyle/>
                    <a:p>
                      <a:pPr algn="l" fontAlgn="b"/>
                      <a:r>
                        <a:rPr lang="de-DE" sz="1400" b="0" i="0" u="none" strike="noStrike" dirty="0">
                          <a:effectLst/>
                          <a:latin typeface="Arial" panose="020B060402020202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dirty="0">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1868527196"/>
                  </a:ext>
                </a:extLst>
              </a:tr>
              <a:tr h="258870">
                <a:tc>
                  <a:txBody>
                    <a:bodyPr/>
                    <a:lstStyle/>
                    <a:p>
                      <a:pPr algn="r" fontAlgn="b"/>
                      <a:r>
                        <a:rPr lang="de-DE" sz="1400" b="1" i="0" u="none" strike="noStrike">
                          <a:effectLst/>
                          <a:latin typeface="Arial" panose="020B0604020202020204" pitchFamily="34" charset="0"/>
                        </a:rPr>
                        <a:t>Kriterium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Mess-genauigkeit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Steuerbarkeit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Vortriebs-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Wasser-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Menge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Spülungs-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2661246682"/>
                  </a:ext>
                </a:extLst>
              </a:tr>
              <a:tr h="258870">
                <a:tc>
                  <a:txBody>
                    <a:bodyPr/>
                    <a:lstStyle/>
                    <a:p>
                      <a:pPr algn="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Geschwind.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bedarf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Bohrspülung/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Drücke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2526902132"/>
                  </a:ext>
                </a:extLst>
              </a:tr>
              <a:tr h="258870">
                <a:tc>
                  <a:txBody>
                    <a:bodyPr/>
                    <a:lstStyle/>
                    <a:p>
                      <a:pPr algn="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Pumpraten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Ringraum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2967923415"/>
                  </a:ext>
                </a:extLst>
              </a:tr>
              <a:tr h="258870">
                <a:tc>
                  <a:txBody>
                    <a:bodyPr/>
                    <a:lstStyle/>
                    <a:p>
                      <a:pPr algn="l" fontAlgn="b"/>
                      <a:r>
                        <a:rPr lang="de-DE" sz="1400" b="1"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dirty="0">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dirty="0">
                          <a:effectLst/>
                          <a:latin typeface="Arial" panose="020B0604020202020204" pitchFamily="34" charset="0"/>
                        </a:rPr>
                        <a:t>[l/min]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02723072"/>
                  </a:ext>
                </a:extLst>
              </a:tr>
              <a:tr h="258870">
                <a:tc>
                  <a:txBody>
                    <a:bodyPr/>
                    <a:lstStyle/>
                    <a:p>
                      <a:pPr algn="r" fontAlgn="b"/>
                      <a:r>
                        <a:rPr lang="de-DE" sz="1400" b="1" i="0" u="none" strike="noStrike">
                          <a:effectLst/>
                          <a:latin typeface="Arial" panose="020B0604020202020204" pitchFamily="34" charset="0"/>
                        </a:rPr>
                        <a:t>Einflußgröße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dirty="0" err="1">
                          <a:effectLst/>
                          <a:latin typeface="Arial" panose="020B0604020202020204" pitchFamily="34" charset="0"/>
                        </a:rPr>
                        <a:t>Geomet</a:t>
                      </a:r>
                      <a:r>
                        <a:rPr lang="de-DE" sz="1400" b="0" i="0" u="none" strike="noStrike" dirty="0">
                          <a:effectLst/>
                          <a:latin typeface="Arial" panose="020B0604020202020204" pitchFamily="34" charset="0"/>
                        </a:rPr>
                        <a:t>. BHA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Geomet. BHA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23935367"/>
                  </a:ext>
                </a:extLst>
              </a:tr>
              <a:tr h="258870">
                <a:tc>
                  <a:txBody>
                    <a:bodyPr/>
                    <a:lstStyle/>
                    <a:p>
                      <a:pPr algn="l" fontAlgn="b"/>
                      <a:r>
                        <a:rPr lang="de-DE" sz="1400" b="1" i="0" u="none" strike="noStrike">
                          <a:effectLst/>
                          <a:latin typeface="Arial" panose="020B0604020202020204" pitchFamily="34" charset="0"/>
                        </a:rPr>
                        <a:t>Mud-Motor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dirty="0">
                          <a:effectLst/>
                          <a:latin typeface="Arial" panose="020B0604020202020204" pitchFamily="34" charset="0"/>
                        </a:rPr>
                        <a:t> mit </a:t>
                      </a:r>
                      <a:r>
                        <a:rPr lang="de-DE" sz="1400" b="0" i="0" u="none" strike="noStrike" dirty="0" err="1">
                          <a:effectLst/>
                          <a:latin typeface="Arial" panose="020B0604020202020204" pitchFamily="34" charset="0"/>
                        </a:rPr>
                        <a:t>Gyro</a:t>
                      </a:r>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(bei Pilotbohr.)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61130796"/>
                  </a:ext>
                </a:extLst>
              </a:tr>
              <a:tr h="258870">
                <a:tc>
                  <a:txBody>
                    <a:bodyPr/>
                    <a:lstStyle/>
                    <a:p>
                      <a:pPr algn="l" fontAlgn="b"/>
                      <a:r>
                        <a:rPr lang="de-DE" sz="1400" b="1" i="0" u="none" strike="noStrike" dirty="0">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 längenabhängig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Schlechter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hoch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250-300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hoch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70722286"/>
                  </a:ext>
                </a:extLst>
              </a:tr>
              <a:tr h="258870">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längenabhängig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Schlechter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hoch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300-500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hoch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772561894"/>
                  </a:ext>
                </a:extLst>
              </a:tr>
              <a:tr h="258870">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längenabhängig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Schlechter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hoch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500-1000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hoch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02574392"/>
                  </a:ext>
                </a:extLst>
              </a:tr>
              <a:tr h="258870">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dirty="0">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2686633"/>
                  </a:ext>
                </a:extLst>
              </a:tr>
              <a:tr h="517739">
                <a:tc>
                  <a:txBody>
                    <a:bodyPr/>
                    <a:lstStyle/>
                    <a:p>
                      <a:pPr algn="l" fontAlgn="b"/>
                      <a:r>
                        <a:rPr lang="de-DE" sz="1400" b="1" i="0" u="none" strike="noStrike" dirty="0">
                          <a:effectLst/>
                          <a:latin typeface="Arial" panose="020B0604020202020204" pitchFamily="34" charset="0"/>
                        </a:rPr>
                        <a:t>Doppelbohr-gestänge/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dirty="0">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400" b="0" i="0" u="none" strike="noStrike" dirty="0">
                          <a:effectLst/>
                          <a:latin typeface="Arial" panose="020B0604020202020204" pitchFamily="34" charset="0"/>
                        </a:rPr>
                        <a:t> (bei Pilotbohr.)</a:t>
                      </a:r>
                    </a:p>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890344627"/>
                  </a:ext>
                </a:extLst>
              </a:tr>
              <a:tr h="258870">
                <a:tc>
                  <a:txBody>
                    <a:bodyPr/>
                    <a:lstStyle/>
                    <a:p>
                      <a:pPr algn="l" fontAlgn="b"/>
                      <a:r>
                        <a:rPr lang="de-DE" sz="1400" b="1" i="0" u="none" strike="noStrike" dirty="0">
                          <a:effectLst/>
                          <a:latin typeface="Arial" panose="020B0604020202020204" pitchFamily="34" charset="0"/>
                        </a:rPr>
                        <a:t>Dual Rod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508392301"/>
                  </a:ext>
                </a:extLst>
              </a:tr>
              <a:tr h="258870">
                <a:tc>
                  <a:txBody>
                    <a:bodyPr/>
                    <a:lstStyle/>
                    <a:p>
                      <a:pPr algn="l" fontAlgn="b"/>
                      <a:r>
                        <a:rPr lang="de-DE" sz="1400" b="1" i="0" u="none" strike="noStrike">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tiefenabhängig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Besser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gering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60-100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gering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93192471"/>
                  </a:ext>
                </a:extLst>
              </a:tr>
              <a:tr h="271938">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tiefenabhängig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Besser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gering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60-120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gering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17601807"/>
                  </a:ext>
                </a:extLst>
              </a:tr>
              <a:tr h="258870">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tiefenabhängig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Besser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kein Unterschied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gering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120-150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gering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808129161"/>
                  </a:ext>
                </a:extLst>
              </a:tr>
              <a:tr h="258870">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dirty="0">
                          <a:effectLst/>
                          <a:highlight>
                            <a:srgbClr val="FF0000"/>
                          </a:highligh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4924815"/>
                  </a:ext>
                </a:extLst>
              </a:tr>
            </a:tbl>
          </a:graphicData>
        </a:graphic>
      </p:graphicFrame>
      <p:cxnSp>
        <p:nvCxnSpPr>
          <p:cNvPr id="11" name="Gerader Verbinder 10">
            <a:extLst>
              <a:ext uri="{FF2B5EF4-FFF2-40B4-BE49-F238E27FC236}">
                <a16:creationId xmlns:a16="http://schemas.microsoft.com/office/drawing/2014/main" id="{3A506545-A5FB-4AF8-8A22-E78E17CA7BD7}"/>
              </a:ext>
            </a:extLst>
          </p:cNvPr>
          <p:cNvCxnSpPr>
            <a:cxnSpLocks/>
          </p:cNvCxnSpPr>
          <p:nvPr/>
        </p:nvCxnSpPr>
        <p:spPr>
          <a:xfrm>
            <a:off x="1023042" y="1636712"/>
            <a:ext cx="1484768" cy="12812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623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p:txBody>
          <a:bodyPr/>
          <a:lstStyle/>
          <a:p>
            <a:r>
              <a:rPr lang="de-DE" sz="2800" dirty="0"/>
              <a:t>Ablauf</a:t>
            </a:r>
            <a:r>
              <a:rPr lang="de-DE" dirty="0"/>
              <a:t>	</a:t>
            </a:r>
          </a:p>
        </p:txBody>
      </p:sp>
      <p:sp>
        <p:nvSpPr>
          <p:cNvPr id="3" name="Inhaltsplatzhalter 2">
            <a:extLst>
              <a:ext uri="{FF2B5EF4-FFF2-40B4-BE49-F238E27FC236}">
                <a16:creationId xmlns:a16="http://schemas.microsoft.com/office/drawing/2014/main" id="{E7FF3423-2503-AE62-D5F1-6D8A43953E5B}"/>
              </a:ext>
            </a:extLst>
          </p:cNvPr>
          <p:cNvSpPr>
            <a:spLocks noGrp="1"/>
          </p:cNvSpPr>
          <p:nvPr>
            <p:ph idx="1"/>
          </p:nvPr>
        </p:nvSpPr>
        <p:spPr/>
        <p:txBody>
          <a:bodyPr>
            <a:normAutofit/>
          </a:bodyPr>
          <a:lstStyle/>
          <a:p>
            <a:pPr marL="0" indent="0">
              <a:buNone/>
            </a:pPr>
            <a:r>
              <a:rPr lang="de-DE" sz="2400" dirty="0"/>
              <a:t>09:00 – 09:15 	Begrüßung und Einleitung</a:t>
            </a:r>
          </a:p>
          <a:p>
            <a:pPr marL="0" indent="0">
              <a:buNone/>
            </a:pPr>
            <a:r>
              <a:rPr lang="de-DE" sz="2400" dirty="0"/>
              <a:t>09:15 – 10:30	Workshop Session 1</a:t>
            </a:r>
          </a:p>
          <a:p>
            <a:pPr marL="0" indent="0">
              <a:buNone/>
            </a:pPr>
            <a:r>
              <a:rPr lang="de-DE" sz="2400" dirty="0"/>
              <a:t>10:30 – 11:00		Kaffeepause</a:t>
            </a:r>
          </a:p>
          <a:p>
            <a:pPr marL="0" indent="0">
              <a:buNone/>
            </a:pPr>
            <a:r>
              <a:rPr lang="de-DE" sz="2400" dirty="0"/>
              <a:t>11:00 – 12:30	Workshop Session 2</a:t>
            </a:r>
          </a:p>
          <a:p>
            <a:pPr marL="0" indent="0">
              <a:buNone/>
            </a:pPr>
            <a:r>
              <a:rPr lang="de-DE" sz="2400" dirty="0"/>
              <a:t>12:30 – 13:30		Mittagspause</a:t>
            </a:r>
          </a:p>
          <a:p>
            <a:pPr marL="0" indent="0">
              <a:buNone/>
            </a:pPr>
            <a:r>
              <a:rPr lang="de-DE" sz="2400" dirty="0"/>
              <a:t>13:30 – 14:45	Workshop Session 3</a:t>
            </a:r>
          </a:p>
          <a:p>
            <a:pPr marL="0" indent="0">
              <a:buNone/>
            </a:pPr>
            <a:r>
              <a:rPr lang="de-DE" sz="2400" dirty="0"/>
              <a:t>14:45 – 15:15		Kaffeepause</a:t>
            </a:r>
          </a:p>
          <a:p>
            <a:pPr marL="0" indent="0">
              <a:buNone/>
            </a:pPr>
            <a:r>
              <a:rPr lang="de-DE" sz="2400" dirty="0"/>
              <a:t>15:15 – 16:30	Workshop Session 4</a:t>
            </a:r>
          </a:p>
          <a:p>
            <a:pPr marL="0" indent="0">
              <a:buNone/>
            </a:pPr>
            <a:r>
              <a:rPr lang="de-DE" sz="2400" dirty="0"/>
              <a:t>16:30 – 17:00	Abschlussdiskussion</a:t>
            </a:r>
          </a:p>
        </p:txBody>
      </p:sp>
    </p:spTree>
    <p:extLst>
      <p:ext uri="{BB962C8B-B14F-4D97-AF65-F5344CB8AC3E}">
        <p14:creationId xmlns:p14="http://schemas.microsoft.com/office/powerpoint/2010/main" val="4200691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622998"/>
            <a:ext cx="10515600" cy="1076821"/>
          </a:xfrm>
        </p:spPr>
        <p:txBody>
          <a:bodyPr>
            <a:normAutofit/>
          </a:bodyPr>
          <a:lstStyle/>
          <a:p>
            <a:r>
              <a:rPr lang="de-DE" sz="2400"/>
              <a:t>Session 4 – Vergleichstabelle/Unterscheidungsmatrix</a:t>
            </a:r>
          </a:p>
        </p:txBody>
      </p:sp>
      <p:sp>
        <p:nvSpPr>
          <p:cNvPr id="3" name="Inhaltsplatzhalter 2">
            <a:extLst>
              <a:ext uri="{FF2B5EF4-FFF2-40B4-BE49-F238E27FC236}">
                <a16:creationId xmlns:a16="http://schemas.microsoft.com/office/drawing/2014/main" id="{A4566DA1-8E37-E96D-56F8-6E3933D6A435}"/>
              </a:ext>
            </a:extLst>
          </p:cNvPr>
          <p:cNvSpPr>
            <a:spLocks noGrp="1"/>
          </p:cNvSpPr>
          <p:nvPr>
            <p:ph idx="1"/>
          </p:nvPr>
        </p:nvSpPr>
        <p:spPr>
          <a:xfrm>
            <a:off x="838200" y="1883664"/>
            <a:ext cx="10948416" cy="4351338"/>
          </a:xfrm>
        </p:spPr>
        <p:txBody>
          <a:bodyPr>
            <a:normAutofit/>
          </a:bodyPr>
          <a:lstStyle/>
          <a:p>
            <a:pPr marL="0" indent="0">
              <a:buNone/>
            </a:pPr>
            <a:endParaRPr lang="de-DE">
              <a:effectLst/>
              <a:latin typeface="Calibri" panose="020F0502020204030204" pitchFamily="34" charset="0"/>
              <a:ea typeface="Calibri" panose="020F0502020204030204" pitchFamily="34" charset="0"/>
            </a:endParaRPr>
          </a:p>
          <a:p>
            <a:endParaRPr lang="de-DE"/>
          </a:p>
        </p:txBody>
      </p:sp>
      <p:cxnSp>
        <p:nvCxnSpPr>
          <p:cNvPr id="6" name="Gerader Verbinder 5">
            <a:extLst>
              <a:ext uri="{FF2B5EF4-FFF2-40B4-BE49-F238E27FC236}">
                <a16:creationId xmlns:a16="http://schemas.microsoft.com/office/drawing/2014/main" id="{0F8A5130-9BE2-2D03-5589-172CD5BFF1CD}"/>
              </a:ext>
            </a:extLst>
          </p:cNvPr>
          <p:cNvCxnSpPr/>
          <p:nvPr/>
        </p:nvCxnSpPr>
        <p:spPr>
          <a:xfrm>
            <a:off x="600546" y="1353081"/>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8" name="Tabelle 7">
            <a:extLst>
              <a:ext uri="{FF2B5EF4-FFF2-40B4-BE49-F238E27FC236}">
                <a16:creationId xmlns:a16="http://schemas.microsoft.com/office/drawing/2014/main" id="{98EAC749-B7FD-3FD8-A51D-BDB433878197}"/>
              </a:ext>
            </a:extLst>
          </p:cNvPr>
          <p:cNvGraphicFramePr>
            <a:graphicFrameLocks noGrp="1"/>
          </p:cNvGraphicFramePr>
          <p:nvPr>
            <p:extLst>
              <p:ext uri="{D42A27DB-BD31-4B8C-83A1-F6EECF244321}">
                <p14:modId xmlns:p14="http://schemas.microsoft.com/office/powerpoint/2010/main" val="710401571"/>
              </p:ext>
            </p:extLst>
          </p:nvPr>
        </p:nvGraphicFramePr>
        <p:xfrm>
          <a:off x="1337775" y="1536926"/>
          <a:ext cx="9788934" cy="5081693"/>
        </p:xfrm>
        <a:graphic>
          <a:graphicData uri="http://schemas.openxmlformats.org/drawingml/2006/table">
            <a:tbl>
              <a:tblPr/>
              <a:tblGrid>
                <a:gridCol w="1545622">
                  <a:extLst>
                    <a:ext uri="{9D8B030D-6E8A-4147-A177-3AD203B41FA5}">
                      <a16:colId xmlns:a16="http://schemas.microsoft.com/office/drawing/2014/main" val="3217825260"/>
                    </a:ext>
                  </a:extLst>
                </a:gridCol>
                <a:gridCol w="1303789">
                  <a:extLst>
                    <a:ext uri="{9D8B030D-6E8A-4147-A177-3AD203B41FA5}">
                      <a16:colId xmlns:a16="http://schemas.microsoft.com/office/drawing/2014/main" val="3712471365"/>
                    </a:ext>
                  </a:extLst>
                </a:gridCol>
                <a:gridCol w="1303789">
                  <a:extLst>
                    <a:ext uri="{9D8B030D-6E8A-4147-A177-3AD203B41FA5}">
                      <a16:colId xmlns:a16="http://schemas.microsoft.com/office/drawing/2014/main" val="3780326260"/>
                    </a:ext>
                  </a:extLst>
                </a:gridCol>
                <a:gridCol w="1724367">
                  <a:extLst>
                    <a:ext uri="{9D8B030D-6E8A-4147-A177-3AD203B41FA5}">
                      <a16:colId xmlns:a16="http://schemas.microsoft.com/office/drawing/2014/main" val="246303729"/>
                    </a:ext>
                  </a:extLst>
                </a:gridCol>
                <a:gridCol w="1303789">
                  <a:extLst>
                    <a:ext uri="{9D8B030D-6E8A-4147-A177-3AD203B41FA5}">
                      <a16:colId xmlns:a16="http://schemas.microsoft.com/office/drawing/2014/main" val="1169609513"/>
                    </a:ext>
                  </a:extLst>
                </a:gridCol>
                <a:gridCol w="1303789">
                  <a:extLst>
                    <a:ext uri="{9D8B030D-6E8A-4147-A177-3AD203B41FA5}">
                      <a16:colId xmlns:a16="http://schemas.microsoft.com/office/drawing/2014/main" val="66548729"/>
                    </a:ext>
                  </a:extLst>
                </a:gridCol>
                <a:gridCol w="1303789">
                  <a:extLst>
                    <a:ext uri="{9D8B030D-6E8A-4147-A177-3AD203B41FA5}">
                      <a16:colId xmlns:a16="http://schemas.microsoft.com/office/drawing/2014/main" val="794700931"/>
                    </a:ext>
                  </a:extLst>
                </a:gridCol>
              </a:tblGrid>
              <a:tr h="234903">
                <a:tc>
                  <a:txBody>
                    <a:bodyPr/>
                    <a:lstStyle/>
                    <a:p>
                      <a:pPr algn="l" fontAlgn="b"/>
                      <a:r>
                        <a:rPr lang="de-DE" sz="1400" b="0" i="0" u="none" strike="noStrike">
                          <a:effectLst/>
                          <a:latin typeface="Arial" panose="020B060402020202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3365288378"/>
                  </a:ext>
                </a:extLst>
              </a:tr>
              <a:tr h="234903">
                <a:tc>
                  <a:txBody>
                    <a:bodyPr/>
                    <a:lstStyle/>
                    <a:p>
                      <a:pPr algn="r" fontAlgn="b"/>
                      <a:r>
                        <a:rPr lang="de-DE" sz="1400" b="1" i="0" u="none" strike="noStrike">
                          <a:effectLst/>
                          <a:latin typeface="Arial" panose="020B0604020202020204" pitchFamily="34" charset="0"/>
                        </a:rPr>
                        <a:t>Kriterium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Kosten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Platzbedarf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Verschleiß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Platzbedarf </a:t>
                      </a:r>
                    </a:p>
                    <a:p>
                      <a:pPr algn="ctr" fontAlgn="b"/>
                      <a:r>
                        <a:rPr lang="de-DE" sz="1400" b="1" i="0" u="none" strike="noStrike" dirty="0">
                          <a:effectLst/>
                          <a:latin typeface="Arial" panose="020B0604020202020204" pitchFamily="34" charset="0"/>
                        </a:rPr>
                        <a:t>Bohrplatz</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de-DE" sz="14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de-DE" sz="14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981216240"/>
                  </a:ext>
                </a:extLst>
              </a:tr>
              <a:tr h="234903">
                <a:tc>
                  <a:txBody>
                    <a:bodyPr/>
                    <a:lstStyle/>
                    <a:p>
                      <a:pPr algn="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Bohrstrang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Montage - Demontage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Werkzeug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de-DE" sz="14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de-DE" sz="14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de-DE" sz="14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3179574845"/>
                  </a:ext>
                </a:extLst>
              </a:tr>
              <a:tr h="234903">
                <a:tc>
                  <a:txBody>
                    <a:bodyPr/>
                    <a:lstStyle/>
                    <a:p>
                      <a:pPr algn="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de-DE" sz="14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909013531"/>
                  </a:ext>
                </a:extLst>
              </a:tr>
              <a:tr h="234903">
                <a:tc>
                  <a:txBody>
                    <a:bodyPr/>
                    <a:lstStyle/>
                    <a:p>
                      <a:pPr algn="l" fontAlgn="b"/>
                      <a:r>
                        <a:rPr lang="de-DE" sz="1400" b="1" i="0" u="none" strike="noStrike">
                          <a:effectLst/>
                          <a:latin typeface="Arial" panose="020B0604020202020204" pitchFamily="34" charset="0"/>
                        </a:rPr>
                        <a:t>System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endParaRPr lang="de-DE" sz="1400" b="1"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274848"/>
                  </a:ext>
                </a:extLst>
              </a:tr>
              <a:tr h="234903">
                <a:tc>
                  <a:txBody>
                    <a:bodyPr/>
                    <a:lstStyle/>
                    <a:p>
                      <a:pPr algn="r" fontAlgn="b"/>
                      <a:r>
                        <a:rPr lang="de-DE" sz="1400" b="1" i="0" u="none" strike="noStrike">
                          <a:effectLst/>
                          <a:latin typeface="Arial" panose="020B0604020202020204" pitchFamily="34" charset="0"/>
                        </a:rPr>
                        <a:t>Einflußgröße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dirty="0">
                          <a:effectLst/>
                          <a:latin typeface="Arial" panose="020B0604020202020204" pitchFamily="34" charset="0"/>
                        </a:rPr>
                        <a:t>System-Aufbau</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dirty="0">
                          <a:effectLst/>
                          <a:latin typeface="Arial" panose="020B0604020202020204" pitchFamily="34" charset="0"/>
                        </a:rPr>
                        <a:t>Abmessungen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dirty="0">
                          <a:effectLst/>
                          <a:latin typeface="Arial" panose="020B0604020202020204" pitchFamily="34" charset="0"/>
                        </a:rPr>
                        <a:t>System/</a:t>
                      </a:r>
                      <a:r>
                        <a:rPr lang="de-DE" sz="1400" b="0" i="0" u="none" strike="noStrike" dirty="0" err="1">
                          <a:effectLst/>
                          <a:latin typeface="Arial" panose="020B0604020202020204" pitchFamily="34" charset="0"/>
                        </a:rPr>
                        <a:t>Pumprate</a:t>
                      </a:r>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51180918"/>
                  </a:ext>
                </a:extLst>
              </a:tr>
              <a:tr h="234903">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129927619"/>
                  </a:ext>
                </a:extLst>
              </a:tr>
              <a:tr h="234903">
                <a:tc>
                  <a:txBody>
                    <a:bodyPr/>
                    <a:lstStyle/>
                    <a:p>
                      <a:pPr algn="l" fontAlgn="b"/>
                      <a:r>
                        <a:rPr lang="de-DE" sz="1400" b="1" i="0" u="none" strike="noStrike">
                          <a:effectLst/>
                          <a:latin typeface="Arial" panose="020B0604020202020204" pitchFamily="34" charset="0"/>
                        </a:rPr>
                        <a:t>Mud-Motor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367949705"/>
                  </a:ext>
                </a:extLst>
              </a:tr>
              <a:tr h="234903">
                <a:tc>
                  <a:txBody>
                    <a:bodyPr/>
                    <a:lstStyle/>
                    <a:p>
                      <a:pPr algn="l" fontAlgn="b"/>
                      <a:r>
                        <a:rPr lang="de-DE" sz="1400" b="1" i="0" u="none" strike="noStrike">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gering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größer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838560428"/>
                  </a:ext>
                </a:extLst>
              </a:tr>
              <a:tr h="234903">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gering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größer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052673515"/>
                  </a:ext>
                </a:extLst>
              </a:tr>
              <a:tr h="234903">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gering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größer - gleich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864709065"/>
                  </a:ext>
                </a:extLst>
              </a:tr>
              <a:tr h="234903">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8044926"/>
                  </a:ext>
                </a:extLst>
              </a:tr>
              <a:tr h="234903">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abhängig von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559339203"/>
                  </a:ext>
                </a:extLst>
              </a:tr>
              <a:tr h="469805">
                <a:tc>
                  <a:txBody>
                    <a:bodyPr/>
                    <a:lstStyle/>
                    <a:p>
                      <a:pPr algn="l" fontAlgn="b"/>
                      <a:r>
                        <a:rPr lang="de-DE" sz="1400" b="1" i="0" u="none" strike="noStrike" dirty="0">
                          <a:effectLst/>
                          <a:latin typeface="Arial" panose="020B0604020202020204" pitchFamily="34" charset="0"/>
                        </a:rPr>
                        <a:t>Doppelbohr-gestänge/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err="1">
                          <a:effectLst/>
                          <a:latin typeface="Arial" panose="020B0604020202020204" pitchFamily="34" charset="0"/>
                        </a:rPr>
                        <a:t>Pumprate</a:t>
                      </a:r>
                      <a:r>
                        <a:rPr lang="de-DE" sz="1400" b="0" i="0" u="none" strike="noStrike" dirty="0">
                          <a:effectLst/>
                          <a:latin typeface="Arial" panose="020B0604020202020204" pitchFamily="34" charset="0"/>
                        </a:rPr>
                        <a:t> – Radius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159516254"/>
                  </a:ext>
                </a:extLst>
              </a:tr>
              <a:tr h="234903">
                <a:tc>
                  <a:txBody>
                    <a:bodyPr/>
                    <a:lstStyle/>
                    <a:p>
                      <a:pPr algn="l" fontAlgn="b"/>
                      <a:r>
                        <a:rPr lang="de-DE" sz="1400" b="1" i="0" u="none" strike="noStrike">
                          <a:effectLst/>
                          <a:latin typeface="Arial" panose="020B0604020202020204" pitchFamily="34" charset="0"/>
                        </a:rPr>
                        <a:t>Dual Rod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502950391"/>
                  </a:ext>
                </a:extLst>
              </a:tr>
              <a:tr h="234903">
                <a:tc>
                  <a:txBody>
                    <a:bodyPr/>
                    <a:lstStyle/>
                    <a:p>
                      <a:pPr algn="l" fontAlgn="b"/>
                      <a:r>
                        <a:rPr lang="de-DE" sz="1400" b="1" i="0" u="none" strike="noStrike">
                          <a:effectLst/>
                          <a:latin typeface="Arial" panose="020B0604020202020204" pitchFamily="34" charset="0"/>
                        </a:rPr>
                        <a:t>18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Höher – gleich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kleiner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760585417"/>
                  </a:ext>
                </a:extLst>
              </a:tr>
              <a:tr h="234903">
                <a:tc>
                  <a:txBody>
                    <a:bodyPr/>
                    <a:lstStyle/>
                    <a:p>
                      <a:pPr algn="l" fontAlgn="b"/>
                      <a:r>
                        <a:rPr lang="de-DE" sz="1400" b="1" i="0" u="none" strike="noStrike">
                          <a:effectLst/>
                          <a:latin typeface="Arial" panose="020B0604020202020204" pitchFamily="34" charset="0"/>
                        </a:rPr>
                        <a:t>30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Höher – gleich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kleiner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856485963"/>
                  </a:ext>
                </a:extLst>
              </a:tr>
              <a:tr h="234903">
                <a:tc>
                  <a:txBody>
                    <a:bodyPr/>
                    <a:lstStyle/>
                    <a:p>
                      <a:pPr algn="l" fontAlgn="b"/>
                      <a:r>
                        <a:rPr lang="de-DE" sz="1400" b="1" i="0" u="none" strike="noStrike">
                          <a:effectLst/>
                          <a:latin typeface="Arial" panose="020B0604020202020204" pitchFamily="34" charset="0"/>
                        </a:rPr>
                        <a:t>54 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l" fontAlgn="b"/>
                      <a:r>
                        <a:rPr lang="de-DE" sz="1400" b="0" i="0" u="none" strike="noStrike" dirty="0">
                          <a:effectLst/>
                          <a:latin typeface="Arial" panose="020B0604020202020204" pitchFamily="34" charset="0"/>
                        </a:rPr>
                        <a:t>höher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geringer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Höher – gleich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kleiner - gleich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430334155"/>
                  </a:ext>
                </a:extLst>
              </a:tr>
              <a:tr h="234903">
                <a:tc>
                  <a:txBody>
                    <a:bodyPr/>
                    <a:lstStyle/>
                    <a:p>
                      <a:pPr algn="l" fontAlgn="b"/>
                      <a:r>
                        <a:rPr lang="de-DE" sz="1400" b="1"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endParaRPr lang="de-DE" sz="14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r>
                        <a:rPr lang="de-DE" sz="1400" b="0" i="0" u="none" strike="noStrike" dirty="0">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2329230"/>
                  </a:ext>
                </a:extLst>
              </a:tr>
            </a:tbl>
          </a:graphicData>
        </a:graphic>
      </p:graphicFrame>
      <p:cxnSp>
        <p:nvCxnSpPr>
          <p:cNvPr id="5" name="Gerader Verbinder 4">
            <a:extLst>
              <a:ext uri="{FF2B5EF4-FFF2-40B4-BE49-F238E27FC236}">
                <a16:creationId xmlns:a16="http://schemas.microsoft.com/office/drawing/2014/main" id="{A490F88D-6791-4FED-AAE8-D382AED1CCBA}"/>
              </a:ext>
            </a:extLst>
          </p:cNvPr>
          <p:cNvCxnSpPr>
            <a:cxnSpLocks/>
          </p:cNvCxnSpPr>
          <p:nvPr/>
        </p:nvCxnSpPr>
        <p:spPr>
          <a:xfrm>
            <a:off x="1337775" y="1536909"/>
            <a:ext cx="1550280" cy="11791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517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55179"/>
            <a:ext cx="10515600" cy="1076821"/>
          </a:xfrm>
        </p:spPr>
        <p:txBody>
          <a:bodyPr>
            <a:normAutofit/>
          </a:bodyPr>
          <a:lstStyle/>
          <a:p>
            <a:r>
              <a:rPr lang="de-DE" sz="3200" dirty="0"/>
              <a:t>Session 4 – Projektbeispiele</a:t>
            </a:r>
          </a:p>
        </p:txBody>
      </p:sp>
      <p:sp>
        <p:nvSpPr>
          <p:cNvPr id="3" name="Inhaltsplatzhalter 2">
            <a:extLst>
              <a:ext uri="{FF2B5EF4-FFF2-40B4-BE49-F238E27FC236}">
                <a16:creationId xmlns:a16="http://schemas.microsoft.com/office/drawing/2014/main" id="{AFC05DA5-5A1F-8BC2-D4FE-B47D6F0F20BE}"/>
              </a:ext>
            </a:extLst>
          </p:cNvPr>
          <p:cNvSpPr txBox="1">
            <a:spLocks/>
          </p:cNvSpPr>
          <p:nvPr/>
        </p:nvSpPr>
        <p:spPr>
          <a:xfrm>
            <a:off x="1734312" y="3202415"/>
            <a:ext cx="9823704" cy="18084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3200" dirty="0"/>
              <a:t>Projekt SuedLink, Querungen </a:t>
            </a:r>
            <a:r>
              <a:rPr lang="de-DE" sz="3200" dirty="0" err="1"/>
              <a:t>Eubigheimer</a:t>
            </a:r>
            <a:r>
              <a:rPr lang="de-DE" sz="3200" dirty="0"/>
              <a:t> Tal</a:t>
            </a:r>
          </a:p>
          <a:p>
            <a:pPr marL="0" indent="0" algn="ctr">
              <a:buNone/>
            </a:pPr>
            <a:r>
              <a:rPr lang="de-DE" sz="2000" dirty="0" err="1"/>
              <a:t>Contractor</a:t>
            </a:r>
            <a:r>
              <a:rPr lang="de-DE" sz="2000" dirty="0"/>
              <a:t>: LEONHARD WEISS GmbH &amp; Co. KG</a:t>
            </a:r>
          </a:p>
          <a:p>
            <a:pPr marL="457200" lvl="1" indent="0">
              <a:lnSpc>
                <a:spcPct val="150000"/>
              </a:lnSpc>
              <a:buNone/>
            </a:pPr>
            <a:endParaRPr lang="de-DE" sz="2000" dirty="0"/>
          </a:p>
          <a:p>
            <a:pPr marL="0" indent="0">
              <a:buFont typeface="Arial" panose="020B0604020202020204" pitchFamily="34" charset="0"/>
              <a:buNone/>
            </a:pPr>
            <a:endParaRPr lang="de-DE" dirty="0"/>
          </a:p>
        </p:txBody>
      </p:sp>
      <p:cxnSp>
        <p:nvCxnSpPr>
          <p:cNvPr id="4" name="Gerader Verbinder 3">
            <a:extLst>
              <a:ext uri="{FF2B5EF4-FFF2-40B4-BE49-F238E27FC236}">
                <a16:creationId xmlns:a16="http://schemas.microsoft.com/office/drawing/2014/main" id="{DFFB6EB3-606A-00DB-044F-934E77DE7954}"/>
              </a:ext>
            </a:extLst>
          </p:cNvPr>
          <p:cNvCxnSpPr/>
          <p:nvPr/>
        </p:nvCxnSpPr>
        <p:spPr>
          <a:xfrm>
            <a:off x="600546" y="1685590"/>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74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7E0DA0D5-9FD8-10AE-F424-19714694C40A}"/>
              </a:ext>
            </a:extLst>
          </p:cNvPr>
          <p:cNvSpPr txBox="1"/>
          <p:nvPr/>
        </p:nvSpPr>
        <p:spPr>
          <a:xfrm>
            <a:off x="3873137" y="1952285"/>
            <a:ext cx="1899038" cy="369332"/>
          </a:xfrm>
          <a:prstGeom prst="rect">
            <a:avLst/>
          </a:prstGeom>
          <a:noFill/>
        </p:spPr>
        <p:txBody>
          <a:bodyPr wrap="square" rtlCol="0">
            <a:spAutoFit/>
          </a:bodyPr>
          <a:lstStyle/>
          <a:p>
            <a:r>
              <a:rPr lang="de-DE">
                <a:solidFill>
                  <a:schemeClr val="bg1"/>
                </a:solidFill>
              </a:rPr>
              <a:t>HDD-System 30 t</a:t>
            </a:r>
          </a:p>
        </p:txBody>
      </p:sp>
      <p:sp>
        <p:nvSpPr>
          <p:cNvPr id="18" name="Textfeld 17">
            <a:extLst>
              <a:ext uri="{FF2B5EF4-FFF2-40B4-BE49-F238E27FC236}">
                <a16:creationId xmlns:a16="http://schemas.microsoft.com/office/drawing/2014/main" id="{872D28F9-0769-018E-9CE8-B33A0D6789B6}"/>
              </a:ext>
            </a:extLst>
          </p:cNvPr>
          <p:cNvSpPr txBox="1"/>
          <p:nvPr/>
        </p:nvSpPr>
        <p:spPr>
          <a:xfrm>
            <a:off x="5673362" y="5133486"/>
            <a:ext cx="2118088" cy="369332"/>
          </a:xfrm>
          <a:prstGeom prst="rect">
            <a:avLst/>
          </a:prstGeom>
          <a:noFill/>
        </p:spPr>
        <p:txBody>
          <a:bodyPr wrap="square" rtlCol="0">
            <a:spAutoFit/>
          </a:bodyPr>
          <a:lstStyle/>
          <a:p>
            <a:r>
              <a:rPr lang="de-DE">
                <a:solidFill>
                  <a:schemeClr val="bg1"/>
                </a:solidFill>
              </a:rPr>
              <a:t>2. HDD-System 28 t t</a:t>
            </a:r>
          </a:p>
        </p:txBody>
      </p:sp>
      <p:sp>
        <p:nvSpPr>
          <p:cNvPr id="21" name="Textfeld 20">
            <a:extLst>
              <a:ext uri="{FF2B5EF4-FFF2-40B4-BE49-F238E27FC236}">
                <a16:creationId xmlns:a16="http://schemas.microsoft.com/office/drawing/2014/main" id="{CA96E1B2-18C2-70A8-86CF-9CB62CC80223}"/>
              </a:ext>
            </a:extLst>
          </p:cNvPr>
          <p:cNvSpPr txBox="1"/>
          <p:nvPr/>
        </p:nvSpPr>
        <p:spPr>
          <a:xfrm>
            <a:off x="7581901" y="1647523"/>
            <a:ext cx="2886074" cy="369332"/>
          </a:xfrm>
          <a:prstGeom prst="rect">
            <a:avLst/>
          </a:prstGeom>
          <a:noFill/>
        </p:spPr>
        <p:txBody>
          <a:bodyPr wrap="square" rtlCol="0">
            <a:spAutoFit/>
          </a:bodyPr>
          <a:lstStyle/>
          <a:p>
            <a:r>
              <a:rPr lang="de-DE">
                <a:solidFill>
                  <a:schemeClr val="bg1"/>
                </a:solidFill>
              </a:rPr>
              <a:t>LKWs mit Mischanlage</a:t>
            </a:r>
          </a:p>
        </p:txBody>
      </p:sp>
      <p:sp>
        <p:nvSpPr>
          <p:cNvPr id="27" name="Textfeld 26">
            <a:extLst>
              <a:ext uri="{FF2B5EF4-FFF2-40B4-BE49-F238E27FC236}">
                <a16:creationId xmlns:a16="http://schemas.microsoft.com/office/drawing/2014/main" id="{9D410494-E9AB-DF16-50FC-04F360BCBA13}"/>
              </a:ext>
            </a:extLst>
          </p:cNvPr>
          <p:cNvSpPr txBox="1"/>
          <p:nvPr/>
        </p:nvSpPr>
        <p:spPr>
          <a:xfrm>
            <a:off x="7125900" y="4197789"/>
            <a:ext cx="2678860" cy="369332"/>
          </a:xfrm>
          <a:prstGeom prst="rect">
            <a:avLst/>
          </a:prstGeom>
          <a:noFill/>
        </p:spPr>
        <p:txBody>
          <a:bodyPr wrap="square" rtlCol="0">
            <a:spAutoFit/>
          </a:bodyPr>
          <a:lstStyle/>
          <a:p>
            <a:r>
              <a:rPr lang="de-DE">
                <a:solidFill>
                  <a:schemeClr val="bg1"/>
                </a:solidFill>
              </a:rPr>
              <a:t>Aufenthaltscontainer</a:t>
            </a:r>
          </a:p>
        </p:txBody>
      </p:sp>
      <p:sp>
        <p:nvSpPr>
          <p:cNvPr id="30" name="Textfeld 29">
            <a:extLst>
              <a:ext uri="{FF2B5EF4-FFF2-40B4-BE49-F238E27FC236}">
                <a16:creationId xmlns:a16="http://schemas.microsoft.com/office/drawing/2014/main" id="{2321D6C3-8398-91D7-84B4-B73F37A63E30}"/>
              </a:ext>
            </a:extLst>
          </p:cNvPr>
          <p:cNvSpPr txBox="1"/>
          <p:nvPr/>
        </p:nvSpPr>
        <p:spPr>
          <a:xfrm>
            <a:off x="3221899" y="5038576"/>
            <a:ext cx="2118088" cy="369332"/>
          </a:xfrm>
          <a:prstGeom prst="rect">
            <a:avLst/>
          </a:prstGeom>
          <a:noFill/>
        </p:spPr>
        <p:txBody>
          <a:bodyPr wrap="square" rtlCol="0">
            <a:spAutoFit/>
          </a:bodyPr>
          <a:lstStyle/>
          <a:p>
            <a:r>
              <a:rPr lang="de-DE">
                <a:solidFill>
                  <a:schemeClr val="bg1"/>
                </a:solidFill>
              </a:rPr>
              <a:t>Radbagger</a:t>
            </a:r>
          </a:p>
        </p:txBody>
      </p:sp>
      <p:sp>
        <p:nvSpPr>
          <p:cNvPr id="33" name="Textfeld 32">
            <a:extLst>
              <a:ext uri="{FF2B5EF4-FFF2-40B4-BE49-F238E27FC236}">
                <a16:creationId xmlns:a16="http://schemas.microsoft.com/office/drawing/2014/main" id="{A64D239C-15BD-DC56-6920-52DED15373F9}"/>
              </a:ext>
            </a:extLst>
          </p:cNvPr>
          <p:cNvSpPr txBox="1"/>
          <p:nvPr/>
        </p:nvSpPr>
        <p:spPr>
          <a:xfrm>
            <a:off x="5825787" y="1948206"/>
            <a:ext cx="1393595" cy="369332"/>
          </a:xfrm>
          <a:prstGeom prst="rect">
            <a:avLst/>
          </a:prstGeom>
          <a:noFill/>
        </p:spPr>
        <p:txBody>
          <a:bodyPr wrap="square" rtlCol="0">
            <a:spAutoFit/>
          </a:bodyPr>
          <a:lstStyle/>
          <a:p>
            <a:r>
              <a:rPr lang="de-DE">
                <a:solidFill>
                  <a:schemeClr val="bg1"/>
                </a:solidFill>
              </a:rPr>
              <a:t>Radlader</a:t>
            </a:r>
          </a:p>
        </p:txBody>
      </p:sp>
      <p:sp>
        <p:nvSpPr>
          <p:cNvPr id="39" name="Textfeld 38">
            <a:extLst>
              <a:ext uri="{FF2B5EF4-FFF2-40B4-BE49-F238E27FC236}">
                <a16:creationId xmlns:a16="http://schemas.microsoft.com/office/drawing/2014/main" id="{2B9E7BA8-DE52-56C0-85FF-5B0AD1C23590}"/>
              </a:ext>
            </a:extLst>
          </p:cNvPr>
          <p:cNvSpPr txBox="1"/>
          <p:nvPr/>
        </p:nvSpPr>
        <p:spPr>
          <a:xfrm>
            <a:off x="9837371" y="2026450"/>
            <a:ext cx="809031" cy="369332"/>
          </a:xfrm>
          <a:prstGeom prst="rect">
            <a:avLst/>
          </a:prstGeom>
          <a:noFill/>
        </p:spPr>
        <p:txBody>
          <a:bodyPr wrap="square" rtlCol="0">
            <a:spAutoFit/>
          </a:bodyPr>
          <a:lstStyle/>
          <a:p>
            <a:r>
              <a:rPr lang="de-DE">
                <a:solidFill>
                  <a:schemeClr val="bg1"/>
                </a:solidFill>
              </a:rPr>
              <a:t>Tanks</a:t>
            </a:r>
          </a:p>
        </p:txBody>
      </p:sp>
      <p:pic>
        <p:nvPicPr>
          <p:cNvPr id="6" name="Grafik 5">
            <a:extLst>
              <a:ext uri="{FF2B5EF4-FFF2-40B4-BE49-F238E27FC236}">
                <a16:creationId xmlns:a16="http://schemas.microsoft.com/office/drawing/2014/main" id="{93021714-2792-4817-B1DB-CF4DE7DA08EB}"/>
              </a:ext>
            </a:extLst>
          </p:cNvPr>
          <p:cNvPicPr>
            <a:picLocks noChangeAspect="1"/>
          </p:cNvPicPr>
          <p:nvPr/>
        </p:nvPicPr>
        <p:blipFill>
          <a:blip r:embed="rId2"/>
          <a:stretch>
            <a:fillRect/>
          </a:stretch>
        </p:blipFill>
        <p:spPr>
          <a:xfrm>
            <a:off x="1002022" y="1106547"/>
            <a:ext cx="9540305" cy="5042163"/>
          </a:xfrm>
          <a:prstGeom prst="rect">
            <a:avLst/>
          </a:prstGeom>
        </p:spPr>
      </p:pic>
      <p:sp>
        <p:nvSpPr>
          <p:cNvPr id="9" name="Textfeld 8">
            <a:extLst>
              <a:ext uri="{FF2B5EF4-FFF2-40B4-BE49-F238E27FC236}">
                <a16:creationId xmlns:a16="http://schemas.microsoft.com/office/drawing/2014/main" id="{57FB921D-A48D-1DD2-CAB6-149C7E1F6FF7}"/>
              </a:ext>
            </a:extLst>
          </p:cNvPr>
          <p:cNvSpPr txBox="1"/>
          <p:nvPr/>
        </p:nvSpPr>
        <p:spPr>
          <a:xfrm>
            <a:off x="10241886" y="4930854"/>
            <a:ext cx="1531014" cy="584775"/>
          </a:xfrm>
          <a:prstGeom prst="rect">
            <a:avLst/>
          </a:prstGeom>
          <a:noFill/>
        </p:spPr>
        <p:txBody>
          <a:bodyPr wrap="square" rtlCol="0">
            <a:spAutoFit/>
          </a:bodyPr>
          <a:lstStyle/>
          <a:p>
            <a:r>
              <a:rPr lang="de-DE" sz="800"/>
              <a:t>Quelle:</a:t>
            </a:r>
          </a:p>
          <a:p>
            <a:r>
              <a:rPr lang="de-DE" sz="800" i="1"/>
              <a:t>Lageplan</a:t>
            </a:r>
          </a:p>
          <a:p>
            <a:r>
              <a:rPr lang="de-DE" sz="800"/>
              <a:t>TransnetBW/</a:t>
            </a:r>
          </a:p>
          <a:p>
            <a:r>
              <a:rPr lang="de-DE" sz="800" err="1"/>
              <a:t>iLF</a:t>
            </a:r>
            <a:r>
              <a:rPr lang="de-DE" sz="800"/>
              <a:t> Consulting Engineers</a:t>
            </a:r>
          </a:p>
        </p:txBody>
      </p:sp>
      <p:sp>
        <p:nvSpPr>
          <p:cNvPr id="2" name="Titel 1">
            <a:extLst>
              <a:ext uri="{FF2B5EF4-FFF2-40B4-BE49-F238E27FC236}">
                <a16:creationId xmlns:a16="http://schemas.microsoft.com/office/drawing/2014/main" id="{E980745A-2B1D-92BB-2C4B-C5B39F8A6786}"/>
              </a:ext>
            </a:extLst>
          </p:cNvPr>
          <p:cNvSpPr>
            <a:spLocks noGrp="1"/>
          </p:cNvSpPr>
          <p:nvPr>
            <p:ph type="title"/>
          </p:nvPr>
        </p:nvSpPr>
        <p:spPr>
          <a:xfrm>
            <a:off x="2733782" y="1389349"/>
            <a:ext cx="6999514" cy="697409"/>
          </a:xfrm>
        </p:spPr>
        <p:txBody>
          <a:bodyPr>
            <a:normAutofit fontScale="90000"/>
          </a:bodyPr>
          <a:lstStyle/>
          <a:p>
            <a:pPr algn="ctr">
              <a:lnSpc>
                <a:spcPct val="150000"/>
              </a:lnSpc>
            </a:pPr>
            <a:r>
              <a:rPr lang="de-DE" sz="4000" err="1"/>
              <a:t>Crossings</a:t>
            </a:r>
            <a:r>
              <a:rPr lang="de-DE" sz="4000"/>
              <a:t> </a:t>
            </a:r>
            <a:r>
              <a:rPr lang="de-DE" sz="4000" i="1" err="1"/>
              <a:t>Eubigheimer</a:t>
            </a:r>
            <a:r>
              <a:rPr lang="de-DE" sz="4000" i="1"/>
              <a:t> Valley plan </a:t>
            </a:r>
            <a:r>
              <a:rPr lang="de-DE" sz="4000" i="1" err="1"/>
              <a:t>view</a:t>
            </a:r>
            <a:endParaRPr lang="de-DE" sz="4000" i="1"/>
          </a:p>
        </p:txBody>
      </p:sp>
      <p:sp>
        <p:nvSpPr>
          <p:cNvPr id="3" name="Textfeld 2">
            <a:extLst>
              <a:ext uri="{FF2B5EF4-FFF2-40B4-BE49-F238E27FC236}">
                <a16:creationId xmlns:a16="http://schemas.microsoft.com/office/drawing/2014/main" id="{FF47A09F-7231-080F-8153-24B47E4FEE7A}"/>
              </a:ext>
            </a:extLst>
          </p:cNvPr>
          <p:cNvSpPr txBox="1"/>
          <p:nvPr/>
        </p:nvSpPr>
        <p:spPr>
          <a:xfrm>
            <a:off x="3440317" y="4567121"/>
            <a:ext cx="6554709" cy="369332"/>
          </a:xfrm>
          <a:prstGeom prst="rect">
            <a:avLst/>
          </a:prstGeom>
          <a:noFill/>
        </p:spPr>
        <p:txBody>
          <a:bodyPr wrap="square" rtlCol="0">
            <a:spAutoFit/>
          </a:bodyPr>
          <a:lstStyle/>
          <a:p>
            <a:r>
              <a:rPr lang="de-DE"/>
              <a:t>1 x 250 mm and 2 x 315 mm PE-pipes + 50 mm </a:t>
            </a:r>
            <a:r>
              <a:rPr lang="de-DE" err="1"/>
              <a:t>or</a:t>
            </a:r>
            <a:r>
              <a:rPr lang="de-DE"/>
              <a:t> 75 mm </a:t>
            </a:r>
            <a:r>
              <a:rPr lang="de-DE" err="1"/>
              <a:t>ducts</a:t>
            </a:r>
            <a:endParaRPr lang="de-DE"/>
          </a:p>
        </p:txBody>
      </p:sp>
      <p:cxnSp>
        <p:nvCxnSpPr>
          <p:cNvPr id="8" name="Gerade Verbindung mit Pfeil 7">
            <a:extLst>
              <a:ext uri="{FF2B5EF4-FFF2-40B4-BE49-F238E27FC236}">
                <a16:creationId xmlns:a16="http://schemas.microsoft.com/office/drawing/2014/main" id="{6EEA9142-A590-A39F-5D13-43E8057CEA57}"/>
              </a:ext>
            </a:extLst>
          </p:cNvPr>
          <p:cNvCxnSpPr/>
          <p:nvPr/>
        </p:nvCxnSpPr>
        <p:spPr>
          <a:xfrm flipH="1">
            <a:off x="9622971" y="1647523"/>
            <a:ext cx="1384663" cy="748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00C080CA-AA60-D861-9E24-BC1C2E9FD93A}"/>
              </a:ext>
            </a:extLst>
          </p:cNvPr>
          <p:cNvCxnSpPr/>
          <p:nvPr/>
        </p:nvCxnSpPr>
        <p:spPr>
          <a:xfrm flipH="1">
            <a:off x="9756453" y="1832189"/>
            <a:ext cx="1384663" cy="748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E89F78E7-93DF-A54D-88EF-C079287F418C}"/>
              </a:ext>
            </a:extLst>
          </p:cNvPr>
          <p:cNvCxnSpPr/>
          <p:nvPr/>
        </p:nvCxnSpPr>
        <p:spPr>
          <a:xfrm flipH="1">
            <a:off x="9849995" y="1980136"/>
            <a:ext cx="1384663" cy="748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84CD06E8-C65E-4829-EB1B-1BD215185D95}"/>
              </a:ext>
            </a:extLst>
          </p:cNvPr>
          <p:cNvSpPr txBox="1"/>
          <p:nvPr/>
        </p:nvSpPr>
        <p:spPr>
          <a:xfrm>
            <a:off x="10582267" y="1395544"/>
            <a:ext cx="1384662" cy="646331"/>
          </a:xfrm>
          <a:prstGeom prst="rect">
            <a:avLst/>
          </a:prstGeom>
          <a:noFill/>
        </p:spPr>
        <p:txBody>
          <a:bodyPr wrap="square" rtlCol="0">
            <a:spAutoFit/>
          </a:bodyPr>
          <a:lstStyle/>
          <a:p>
            <a:r>
              <a:rPr lang="de-DE" err="1"/>
              <a:t>overground</a:t>
            </a:r>
            <a:r>
              <a:rPr lang="de-DE"/>
              <a:t> power </a:t>
            </a:r>
            <a:r>
              <a:rPr lang="de-DE" err="1"/>
              <a:t>line</a:t>
            </a:r>
            <a:endParaRPr lang="de-DE"/>
          </a:p>
        </p:txBody>
      </p:sp>
    </p:spTree>
    <p:extLst>
      <p:ext uri="{BB962C8B-B14F-4D97-AF65-F5344CB8AC3E}">
        <p14:creationId xmlns:p14="http://schemas.microsoft.com/office/powerpoint/2010/main" val="316289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7E0DA0D5-9FD8-10AE-F424-19714694C40A}"/>
              </a:ext>
            </a:extLst>
          </p:cNvPr>
          <p:cNvSpPr txBox="1"/>
          <p:nvPr/>
        </p:nvSpPr>
        <p:spPr>
          <a:xfrm>
            <a:off x="3873137" y="1952285"/>
            <a:ext cx="1899038" cy="369332"/>
          </a:xfrm>
          <a:prstGeom prst="rect">
            <a:avLst/>
          </a:prstGeom>
          <a:noFill/>
        </p:spPr>
        <p:txBody>
          <a:bodyPr wrap="square" rtlCol="0">
            <a:spAutoFit/>
          </a:bodyPr>
          <a:lstStyle/>
          <a:p>
            <a:r>
              <a:rPr lang="de-DE">
                <a:solidFill>
                  <a:schemeClr val="bg1"/>
                </a:solidFill>
              </a:rPr>
              <a:t>HDD-System 30 t</a:t>
            </a:r>
          </a:p>
        </p:txBody>
      </p:sp>
      <p:sp>
        <p:nvSpPr>
          <p:cNvPr id="18" name="Textfeld 17">
            <a:extLst>
              <a:ext uri="{FF2B5EF4-FFF2-40B4-BE49-F238E27FC236}">
                <a16:creationId xmlns:a16="http://schemas.microsoft.com/office/drawing/2014/main" id="{872D28F9-0769-018E-9CE8-B33A0D6789B6}"/>
              </a:ext>
            </a:extLst>
          </p:cNvPr>
          <p:cNvSpPr txBox="1"/>
          <p:nvPr/>
        </p:nvSpPr>
        <p:spPr>
          <a:xfrm>
            <a:off x="5673362" y="5133486"/>
            <a:ext cx="2118088" cy="369332"/>
          </a:xfrm>
          <a:prstGeom prst="rect">
            <a:avLst/>
          </a:prstGeom>
          <a:noFill/>
        </p:spPr>
        <p:txBody>
          <a:bodyPr wrap="square" rtlCol="0">
            <a:spAutoFit/>
          </a:bodyPr>
          <a:lstStyle/>
          <a:p>
            <a:r>
              <a:rPr lang="de-DE">
                <a:solidFill>
                  <a:schemeClr val="bg1"/>
                </a:solidFill>
              </a:rPr>
              <a:t>2. HDD-System 28 t t</a:t>
            </a:r>
          </a:p>
        </p:txBody>
      </p:sp>
      <p:sp>
        <p:nvSpPr>
          <p:cNvPr id="21" name="Textfeld 20">
            <a:extLst>
              <a:ext uri="{FF2B5EF4-FFF2-40B4-BE49-F238E27FC236}">
                <a16:creationId xmlns:a16="http://schemas.microsoft.com/office/drawing/2014/main" id="{CA96E1B2-18C2-70A8-86CF-9CB62CC80223}"/>
              </a:ext>
            </a:extLst>
          </p:cNvPr>
          <p:cNvSpPr txBox="1"/>
          <p:nvPr/>
        </p:nvSpPr>
        <p:spPr>
          <a:xfrm>
            <a:off x="7581901" y="1647523"/>
            <a:ext cx="2886074" cy="369332"/>
          </a:xfrm>
          <a:prstGeom prst="rect">
            <a:avLst/>
          </a:prstGeom>
          <a:noFill/>
        </p:spPr>
        <p:txBody>
          <a:bodyPr wrap="square" rtlCol="0">
            <a:spAutoFit/>
          </a:bodyPr>
          <a:lstStyle/>
          <a:p>
            <a:r>
              <a:rPr lang="de-DE">
                <a:solidFill>
                  <a:schemeClr val="bg1"/>
                </a:solidFill>
              </a:rPr>
              <a:t>LKWs mit Mischanlage</a:t>
            </a:r>
          </a:p>
        </p:txBody>
      </p:sp>
      <p:sp>
        <p:nvSpPr>
          <p:cNvPr id="27" name="Textfeld 26">
            <a:extLst>
              <a:ext uri="{FF2B5EF4-FFF2-40B4-BE49-F238E27FC236}">
                <a16:creationId xmlns:a16="http://schemas.microsoft.com/office/drawing/2014/main" id="{9D410494-E9AB-DF16-50FC-04F360BCBA13}"/>
              </a:ext>
            </a:extLst>
          </p:cNvPr>
          <p:cNvSpPr txBox="1"/>
          <p:nvPr/>
        </p:nvSpPr>
        <p:spPr>
          <a:xfrm>
            <a:off x="7125900" y="4197789"/>
            <a:ext cx="2678860" cy="369332"/>
          </a:xfrm>
          <a:prstGeom prst="rect">
            <a:avLst/>
          </a:prstGeom>
          <a:noFill/>
        </p:spPr>
        <p:txBody>
          <a:bodyPr wrap="square" rtlCol="0">
            <a:spAutoFit/>
          </a:bodyPr>
          <a:lstStyle/>
          <a:p>
            <a:r>
              <a:rPr lang="de-DE">
                <a:solidFill>
                  <a:schemeClr val="bg1"/>
                </a:solidFill>
              </a:rPr>
              <a:t>Aufenthaltscontainer</a:t>
            </a:r>
          </a:p>
        </p:txBody>
      </p:sp>
      <p:sp>
        <p:nvSpPr>
          <p:cNvPr id="30" name="Textfeld 29">
            <a:extLst>
              <a:ext uri="{FF2B5EF4-FFF2-40B4-BE49-F238E27FC236}">
                <a16:creationId xmlns:a16="http://schemas.microsoft.com/office/drawing/2014/main" id="{2321D6C3-8398-91D7-84B4-B73F37A63E30}"/>
              </a:ext>
            </a:extLst>
          </p:cNvPr>
          <p:cNvSpPr txBox="1"/>
          <p:nvPr/>
        </p:nvSpPr>
        <p:spPr>
          <a:xfrm>
            <a:off x="3221899" y="5038576"/>
            <a:ext cx="2118088" cy="369332"/>
          </a:xfrm>
          <a:prstGeom prst="rect">
            <a:avLst/>
          </a:prstGeom>
          <a:noFill/>
        </p:spPr>
        <p:txBody>
          <a:bodyPr wrap="square" rtlCol="0">
            <a:spAutoFit/>
          </a:bodyPr>
          <a:lstStyle/>
          <a:p>
            <a:r>
              <a:rPr lang="de-DE">
                <a:solidFill>
                  <a:schemeClr val="bg1"/>
                </a:solidFill>
              </a:rPr>
              <a:t>Radbagger</a:t>
            </a:r>
          </a:p>
        </p:txBody>
      </p:sp>
      <p:sp>
        <p:nvSpPr>
          <p:cNvPr id="33" name="Textfeld 32">
            <a:extLst>
              <a:ext uri="{FF2B5EF4-FFF2-40B4-BE49-F238E27FC236}">
                <a16:creationId xmlns:a16="http://schemas.microsoft.com/office/drawing/2014/main" id="{A64D239C-15BD-DC56-6920-52DED15373F9}"/>
              </a:ext>
            </a:extLst>
          </p:cNvPr>
          <p:cNvSpPr txBox="1"/>
          <p:nvPr/>
        </p:nvSpPr>
        <p:spPr>
          <a:xfrm>
            <a:off x="5825787" y="1948206"/>
            <a:ext cx="1393595" cy="369332"/>
          </a:xfrm>
          <a:prstGeom prst="rect">
            <a:avLst/>
          </a:prstGeom>
          <a:noFill/>
        </p:spPr>
        <p:txBody>
          <a:bodyPr wrap="square" rtlCol="0">
            <a:spAutoFit/>
          </a:bodyPr>
          <a:lstStyle/>
          <a:p>
            <a:r>
              <a:rPr lang="de-DE">
                <a:solidFill>
                  <a:schemeClr val="bg1"/>
                </a:solidFill>
              </a:rPr>
              <a:t>Radlader</a:t>
            </a:r>
          </a:p>
        </p:txBody>
      </p:sp>
      <p:sp>
        <p:nvSpPr>
          <p:cNvPr id="39" name="Textfeld 38">
            <a:extLst>
              <a:ext uri="{FF2B5EF4-FFF2-40B4-BE49-F238E27FC236}">
                <a16:creationId xmlns:a16="http://schemas.microsoft.com/office/drawing/2014/main" id="{2B9E7BA8-DE52-56C0-85FF-5B0AD1C23590}"/>
              </a:ext>
            </a:extLst>
          </p:cNvPr>
          <p:cNvSpPr txBox="1"/>
          <p:nvPr/>
        </p:nvSpPr>
        <p:spPr>
          <a:xfrm>
            <a:off x="9837371" y="2026450"/>
            <a:ext cx="809031" cy="369332"/>
          </a:xfrm>
          <a:prstGeom prst="rect">
            <a:avLst/>
          </a:prstGeom>
          <a:noFill/>
        </p:spPr>
        <p:txBody>
          <a:bodyPr wrap="square" rtlCol="0">
            <a:spAutoFit/>
          </a:bodyPr>
          <a:lstStyle/>
          <a:p>
            <a:r>
              <a:rPr lang="de-DE">
                <a:solidFill>
                  <a:schemeClr val="bg1"/>
                </a:solidFill>
              </a:rPr>
              <a:t>Tanks</a:t>
            </a:r>
          </a:p>
        </p:txBody>
      </p:sp>
      <p:pic>
        <p:nvPicPr>
          <p:cNvPr id="6" name="Grafik 5">
            <a:extLst>
              <a:ext uri="{FF2B5EF4-FFF2-40B4-BE49-F238E27FC236}">
                <a16:creationId xmlns:a16="http://schemas.microsoft.com/office/drawing/2014/main" id="{4CD76A69-8720-4ECD-9F3A-C3FE30D536BB}"/>
              </a:ext>
            </a:extLst>
          </p:cNvPr>
          <p:cNvPicPr>
            <a:picLocks noChangeAspect="1"/>
          </p:cNvPicPr>
          <p:nvPr/>
        </p:nvPicPr>
        <p:blipFill>
          <a:blip r:embed="rId2"/>
          <a:stretch>
            <a:fillRect/>
          </a:stretch>
        </p:blipFill>
        <p:spPr>
          <a:xfrm>
            <a:off x="562783" y="1832189"/>
            <a:ext cx="10221157" cy="3987058"/>
          </a:xfrm>
          <a:prstGeom prst="rect">
            <a:avLst/>
          </a:prstGeom>
        </p:spPr>
      </p:pic>
      <p:sp>
        <p:nvSpPr>
          <p:cNvPr id="7" name="Textfeld 6">
            <a:extLst>
              <a:ext uri="{FF2B5EF4-FFF2-40B4-BE49-F238E27FC236}">
                <a16:creationId xmlns:a16="http://schemas.microsoft.com/office/drawing/2014/main" id="{5E7E7B72-79E9-0E81-B3FD-14448B64AFAE}"/>
              </a:ext>
            </a:extLst>
          </p:cNvPr>
          <p:cNvSpPr txBox="1"/>
          <p:nvPr/>
        </p:nvSpPr>
        <p:spPr>
          <a:xfrm>
            <a:off x="8465330" y="5828842"/>
            <a:ext cx="3723968" cy="584775"/>
          </a:xfrm>
          <a:prstGeom prst="rect">
            <a:avLst/>
          </a:prstGeom>
          <a:noFill/>
        </p:spPr>
        <p:txBody>
          <a:bodyPr wrap="square" rtlCol="0">
            <a:spAutoFit/>
          </a:bodyPr>
          <a:lstStyle/>
          <a:p>
            <a:r>
              <a:rPr lang="de-DE" sz="800"/>
              <a:t>Quelle:</a:t>
            </a:r>
          </a:p>
          <a:p>
            <a:r>
              <a:rPr lang="de-DE" sz="800" i="1"/>
              <a:t>Längsschnitt</a:t>
            </a:r>
          </a:p>
          <a:p>
            <a:r>
              <a:rPr lang="de-DE" sz="800"/>
              <a:t>TransnetBW/</a:t>
            </a:r>
          </a:p>
          <a:p>
            <a:r>
              <a:rPr lang="de-DE" sz="800" err="1"/>
              <a:t>iLF</a:t>
            </a:r>
            <a:r>
              <a:rPr lang="de-DE" sz="800"/>
              <a:t> Consulting Engineers</a:t>
            </a:r>
          </a:p>
        </p:txBody>
      </p:sp>
      <p:sp>
        <p:nvSpPr>
          <p:cNvPr id="8" name="Titel 1">
            <a:extLst>
              <a:ext uri="{FF2B5EF4-FFF2-40B4-BE49-F238E27FC236}">
                <a16:creationId xmlns:a16="http://schemas.microsoft.com/office/drawing/2014/main" id="{46DAF2DB-D407-534A-FA6B-51E217422499}"/>
              </a:ext>
            </a:extLst>
          </p:cNvPr>
          <p:cNvSpPr>
            <a:spLocks noGrp="1"/>
          </p:cNvSpPr>
          <p:nvPr>
            <p:ph type="title"/>
          </p:nvPr>
        </p:nvSpPr>
        <p:spPr>
          <a:xfrm>
            <a:off x="2326030" y="1250797"/>
            <a:ext cx="6999514" cy="697409"/>
          </a:xfrm>
        </p:spPr>
        <p:txBody>
          <a:bodyPr>
            <a:normAutofit fontScale="90000"/>
          </a:bodyPr>
          <a:lstStyle/>
          <a:p>
            <a:pPr algn="ctr">
              <a:lnSpc>
                <a:spcPct val="150000"/>
              </a:lnSpc>
            </a:pPr>
            <a:r>
              <a:rPr lang="de-DE" sz="4000" err="1"/>
              <a:t>Crossings</a:t>
            </a:r>
            <a:r>
              <a:rPr lang="de-DE" sz="4000"/>
              <a:t> </a:t>
            </a:r>
            <a:r>
              <a:rPr lang="de-DE" sz="4000" i="1" err="1"/>
              <a:t>Eubigheimer</a:t>
            </a:r>
            <a:r>
              <a:rPr lang="de-DE" sz="4000" i="1"/>
              <a:t> </a:t>
            </a:r>
            <a:r>
              <a:rPr lang="de-DE" i="1"/>
              <a:t>Valley</a:t>
            </a:r>
            <a:br>
              <a:rPr lang="de-DE" i="1"/>
            </a:br>
            <a:r>
              <a:rPr lang="de-DE" i="1" err="1"/>
              <a:t>cross</a:t>
            </a:r>
            <a:r>
              <a:rPr lang="de-DE" i="1"/>
              <a:t> </a:t>
            </a:r>
            <a:r>
              <a:rPr lang="de-DE" i="1" err="1"/>
              <a:t>section</a:t>
            </a:r>
            <a:endParaRPr lang="de-DE" sz="4000" i="1"/>
          </a:p>
        </p:txBody>
      </p:sp>
    </p:spTree>
    <p:extLst>
      <p:ext uri="{BB962C8B-B14F-4D97-AF65-F5344CB8AC3E}">
        <p14:creationId xmlns:p14="http://schemas.microsoft.com/office/powerpoint/2010/main" val="25034148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7E0DA0D5-9FD8-10AE-F424-19714694C40A}"/>
              </a:ext>
            </a:extLst>
          </p:cNvPr>
          <p:cNvSpPr txBox="1"/>
          <p:nvPr/>
        </p:nvSpPr>
        <p:spPr>
          <a:xfrm>
            <a:off x="3873137" y="1952285"/>
            <a:ext cx="1899038" cy="369332"/>
          </a:xfrm>
          <a:prstGeom prst="rect">
            <a:avLst/>
          </a:prstGeom>
          <a:noFill/>
        </p:spPr>
        <p:txBody>
          <a:bodyPr wrap="square" rtlCol="0">
            <a:spAutoFit/>
          </a:bodyPr>
          <a:lstStyle/>
          <a:p>
            <a:r>
              <a:rPr lang="de-DE">
                <a:solidFill>
                  <a:schemeClr val="bg1"/>
                </a:solidFill>
              </a:rPr>
              <a:t>HDD-System 30 t</a:t>
            </a:r>
          </a:p>
        </p:txBody>
      </p:sp>
      <p:sp>
        <p:nvSpPr>
          <p:cNvPr id="18" name="Textfeld 17">
            <a:extLst>
              <a:ext uri="{FF2B5EF4-FFF2-40B4-BE49-F238E27FC236}">
                <a16:creationId xmlns:a16="http://schemas.microsoft.com/office/drawing/2014/main" id="{872D28F9-0769-018E-9CE8-B33A0D6789B6}"/>
              </a:ext>
            </a:extLst>
          </p:cNvPr>
          <p:cNvSpPr txBox="1"/>
          <p:nvPr/>
        </p:nvSpPr>
        <p:spPr>
          <a:xfrm>
            <a:off x="5673362" y="5133486"/>
            <a:ext cx="2118088" cy="369332"/>
          </a:xfrm>
          <a:prstGeom prst="rect">
            <a:avLst/>
          </a:prstGeom>
          <a:noFill/>
        </p:spPr>
        <p:txBody>
          <a:bodyPr wrap="square" rtlCol="0">
            <a:spAutoFit/>
          </a:bodyPr>
          <a:lstStyle/>
          <a:p>
            <a:r>
              <a:rPr lang="de-DE">
                <a:solidFill>
                  <a:schemeClr val="bg1"/>
                </a:solidFill>
              </a:rPr>
              <a:t>2. HDD-System 28 t t</a:t>
            </a:r>
          </a:p>
        </p:txBody>
      </p:sp>
      <p:sp>
        <p:nvSpPr>
          <p:cNvPr id="21" name="Textfeld 20">
            <a:extLst>
              <a:ext uri="{FF2B5EF4-FFF2-40B4-BE49-F238E27FC236}">
                <a16:creationId xmlns:a16="http://schemas.microsoft.com/office/drawing/2014/main" id="{CA96E1B2-18C2-70A8-86CF-9CB62CC80223}"/>
              </a:ext>
            </a:extLst>
          </p:cNvPr>
          <p:cNvSpPr txBox="1"/>
          <p:nvPr/>
        </p:nvSpPr>
        <p:spPr>
          <a:xfrm>
            <a:off x="7581901" y="1647523"/>
            <a:ext cx="2886074" cy="369332"/>
          </a:xfrm>
          <a:prstGeom prst="rect">
            <a:avLst/>
          </a:prstGeom>
          <a:noFill/>
        </p:spPr>
        <p:txBody>
          <a:bodyPr wrap="square" rtlCol="0">
            <a:spAutoFit/>
          </a:bodyPr>
          <a:lstStyle/>
          <a:p>
            <a:r>
              <a:rPr lang="de-DE">
                <a:solidFill>
                  <a:schemeClr val="bg1"/>
                </a:solidFill>
              </a:rPr>
              <a:t>LKWs mit Mischanlage</a:t>
            </a:r>
          </a:p>
        </p:txBody>
      </p:sp>
      <p:sp>
        <p:nvSpPr>
          <p:cNvPr id="27" name="Textfeld 26">
            <a:extLst>
              <a:ext uri="{FF2B5EF4-FFF2-40B4-BE49-F238E27FC236}">
                <a16:creationId xmlns:a16="http://schemas.microsoft.com/office/drawing/2014/main" id="{9D410494-E9AB-DF16-50FC-04F360BCBA13}"/>
              </a:ext>
            </a:extLst>
          </p:cNvPr>
          <p:cNvSpPr txBox="1"/>
          <p:nvPr/>
        </p:nvSpPr>
        <p:spPr>
          <a:xfrm>
            <a:off x="7125900" y="4197789"/>
            <a:ext cx="2678860" cy="369332"/>
          </a:xfrm>
          <a:prstGeom prst="rect">
            <a:avLst/>
          </a:prstGeom>
          <a:noFill/>
        </p:spPr>
        <p:txBody>
          <a:bodyPr wrap="square" rtlCol="0">
            <a:spAutoFit/>
          </a:bodyPr>
          <a:lstStyle/>
          <a:p>
            <a:r>
              <a:rPr lang="de-DE">
                <a:solidFill>
                  <a:schemeClr val="bg1"/>
                </a:solidFill>
              </a:rPr>
              <a:t>Aufenthaltscontainer</a:t>
            </a:r>
          </a:p>
        </p:txBody>
      </p:sp>
      <p:sp>
        <p:nvSpPr>
          <p:cNvPr id="30" name="Textfeld 29">
            <a:extLst>
              <a:ext uri="{FF2B5EF4-FFF2-40B4-BE49-F238E27FC236}">
                <a16:creationId xmlns:a16="http://schemas.microsoft.com/office/drawing/2014/main" id="{2321D6C3-8398-91D7-84B4-B73F37A63E30}"/>
              </a:ext>
            </a:extLst>
          </p:cNvPr>
          <p:cNvSpPr txBox="1"/>
          <p:nvPr/>
        </p:nvSpPr>
        <p:spPr>
          <a:xfrm>
            <a:off x="3221899" y="5038576"/>
            <a:ext cx="2118088" cy="369332"/>
          </a:xfrm>
          <a:prstGeom prst="rect">
            <a:avLst/>
          </a:prstGeom>
          <a:noFill/>
        </p:spPr>
        <p:txBody>
          <a:bodyPr wrap="square" rtlCol="0">
            <a:spAutoFit/>
          </a:bodyPr>
          <a:lstStyle/>
          <a:p>
            <a:r>
              <a:rPr lang="de-DE">
                <a:solidFill>
                  <a:schemeClr val="bg1"/>
                </a:solidFill>
              </a:rPr>
              <a:t>Radbagger</a:t>
            </a:r>
          </a:p>
        </p:txBody>
      </p:sp>
      <p:sp>
        <p:nvSpPr>
          <p:cNvPr id="33" name="Textfeld 32">
            <a:extLst>
              <a:ext uri="{FF2B5EF4-FFF2-40B4-BE49-F238E27FC236}">
                <a16:creationId xmlns:a16="http://schemas.microsoft.com/office/drawing/2014/main" id="{A64D239C-15BD-DC56-6920-52DED15373F9}"/>
              </a:ext>
            </a:extLst>
          </p:cNvPr>
          <p:cNvSpPr txBox="1"/>
          <p:nvPr/>
        </p:nvSpPr>
        <p:spPr>
          <a:xfrm>
            <a:off x="5825787" y="1948206"/>
            <a:ext cx="1393595" cy="369332"/>
          </a:xfrm>
          <a:prstGeom prst="rect">
            <a:avLst/>
          </a:prstGeom>
          <a:noFill/>
        </p:spPr>
        <p:txBody>
          <a:bodyPr wrap="square" rtlCol="0">
            <a:spAutoFit/>
          </a:bodyPr>
          <a:lstStyle/>
          <a:p>
            <a:r>
              <a:rPr lang="de-DE">
                <a:solidFill>
                  <a:schemeClr val="bg1"/>
                </a:solidFill>
              </a:rPr>
              <a:t>Radlader</a:t>
            </a:r>
          </a:p>
        </p:txBody>
      </p:sp>
      <p:sp>
        <p:nvSpPr>
          <p:cNvPr id="39" name="Textfeld 38">
            <a:extLst>
              <a:ext uri="{FF2B5EF4-FFF2-40B4-BE49-F238E27FC236}">
                <a16:creationId xmlns:a16="http://schemas.microsoft.com/office/drawing/2014/main" id="{2B9E7BA8-DE52-56C0-85FF-5B0AD1C23590}"/>
              </a:ext>
            </a:extLst>
          </p:cNvPr>
          <p:cNvSpPr txBox="1"/>
          <p:nvPr/>
        </p:nvSpPr>
        <p:spPr>
          <a:xfrm>
            <a:off x="9837371" y="2026450"/>
            <a:ext cx="809031" cy="369332"/>
          </a:xfrm>
          <a:prstGeom prst="rect">
            <a:avLst/>
          </a:prstGeom>
          <a:noFill/>
        </p:spPr>
        <p:txBody>
          <a:bodyPr wrap="square" rtlCol="0">
            <a:spAutoFit/>
          </a:bodyPr>
          <a:lstStyle/>
          <a:p>
            <a:r>
              <a:rPr lang="de-DE">
                <a:solidFill>
                  <a:schemeClr val="bg1"/>
                </a:solidFill>
              </a:rPr>
              <a:t>Tanks</a:t>
            </a:r>
          </a:p>
        </p:txBody>
      </p:sp>
      <p:pic>
        <p:nvPicPr>
          <p:cNvPr id="29" name="Grafik 28">
            <a:extLst>
              <a:ext uri="{FF2B5EF4-FFF2-40B4-BE49-F238E27FC236}">
                <a16:creationId xmlns:a16="http://schemas.microsoft.com/office/drawing/2014/main" id="{08E87229-40FD-E5B3-23B6-D24A3A22D756}"/>
              </a:ext>
            </a:extLst>
          </p:cNvPr>
          <p:cNvPicPr>
            <a:picLocks noChangeAspect="1"/>
          </p:cNvPicPr>
          <p:nvPr/>
        </p:nvPicPr>
        <p:blipFill>
          <a:blip r:embed="rId2"/>
          <a:stretch>
            <a:fillRect/>
          </a:stretch>
        </p:blipFill>
        <p:spPr>
          <a:xfrm>
            <a:off x="1781042" y="871041"/>
            <a:ext cx="8023718" cy="5468015"/>
          </a:xfrm>
          <a:prstGeom prst="rect">
            <a:avLst/>
          </a:prstGeom>
        </p:spPr>
      </p:pic>
      <p:sp>
        <p:nvSpPr>
          <p:cNvPr id="34" name="Textfeld 33">
            <a:extLst>
              <a:ext uri="{FF2B5EF4-FFF2-40B4-BE49-F238E27FC236}">
                <a16:creationId xmlns:a16="http://schemas.microsoft.com/office/drawing/2014/main" id="{11FA9071-216F-CB73-DFB7-85E8EBBCB420}"/>
              </a:ext>
            </a:extLst>
          </p:cNvPr>
          <p:cNvSpPr txBox="1"/>
          <p:nvPr/>
        </p:nvSpPr>
        <p:spPr>
          <a:xfrm>
            <a:off x="149169" y="3891984"/>
            <a:ext cx="3723968" cy="584775"/>
          </a:xfrm>
          <a:prstGeom prst="rect">
            <a:avLst/>
          </a:prstGeom>
          <a:noFill/>
        </p:spPr>
        <p:txBody>
          <a:bodyPr wrap="square" rtlCol="0">
            <a:spAutoFit/>
          </a:bodyPr>
          <a:lstStyle/>
          <a:p>
            <a:r>
              <a:rPr lang="de-DE" sz="800"/>
              <a:t>Quelle:</a:t>
            </a:r>
          </a:p>
          <a:p>
            <a:r>
              <a:rPr lang="de-DE" sz="800" i="1"/>
              <a:t>Geotechnische Bericht</a:t>
            </a:r>
          </a:p>
          <a:p>
            <a:r>
              <a:rPr lang="de-DE" sz="800"/>
              <a:t>TransnetBW/</a:t>
            </a:r>
          </a:p>
          <a:p>
            <a:r>
              <a:rPr lang="de-DE" sz="800" err="1"/>
              <a:t>iLF</a:t>
            </a:r>
            <a:r>
              <a:rPr lang="de-DE" sz="800"/>
              <a:t> Consulting Engineers</a:t>
            </a:r>
          </a:p>
        </p:txBody>
      </p:sp>
      <p:sp>
        <p:nvSpPr>
          <p:cNvPr id="2" name="Titel 1">
            <a:extLst>
              <a:ext uri="{FF2B5EF4-FFF2-40B4-BE49-F238E27FC236}">
                <a16:creationId xmlns:a16="http://schemas.microsoft.com/office/drawing/2014/main" id="{B5BB7F6C-32FC-F3FF-2B9B-7FC8639AC9D5}"/>
              </a:ext>
            </a:extLst>
          </p:cNvPr>
          <p:cNvSpPr>
            <a:spLocks noGrp="1"/>
          </p:cNvSpPr>
          <p:nvPr>
            <p:ph type="title"/>
          </p:nvPr>
        </p:nvSpPr>
        <p:spPr>
          <a:xfrm>
            <a:off x="916578" y="1369157"/>
            <a:ext cx="6999514" cy="697409"/>
          </a:xfrm>
        </p:spPr>
        <p:txBody>
          <a:bodyPr>
            <a:normAutofit fontScale="90000"/>
          </a:bodyPr>
          <a:lstStyle/>
          <a:p>
            <a:pPr algn="ctr">
              <a:lnSpc>
                <a:spcPct val="150000"/>
              </a:lnSpc>
            </a:pPr>
            <a:r>
              <a:rPr lang="de-DE" sz="4000" err="1"/>
              <a:t>Crossings</a:t>
            </a:r>
            <a:r>
              <a:rPr lang="de-DE" sz="4000"/>
              <a:t> </a:t>
            </a:r>
            <a:r>
              <a:rPr lang="de-DE" sz="4000" i="1" err="1"/>
              <a:t>Eubigheimer</a:t>
            </a:r>
            <a:r>
              <a:rPr lang="de-DE" sz="4000" i="1"/>
              <a:t> </a:t>
            </a:r>
            <a:r>
              <a:rPr lang="de-DE" i="1"/>
              <a:t>Valley</a:t>
            </a:r>
            <a:br>
              <a:rPr lang="de-DE" i="1"/>
            </a:br>
            <a:r>
              <a:rPr lang="de-DE" i="1" err="1"/>
              <a:t>geology</a:t>
            </a:r>
            <a:r>
              <a:rPr lang="de-DE" sz="4000" i="1"/>
              <a:t> </a:t>
            </a:r>
          </a:p>
        </p:txBody>
      </p:sp>
    </p:spTree>
    <p:extLst>
      <p:ext uri="{BB962C8B-B14F-4D97-AF65-F5344CB8AC3E}">
        <p14:creationId xmlns:p14="http://schemas.microsoft.com/office/powerpoint/2010/main" val="28099742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5F56976-5A6E-FD03-00E0-093A656826CA}"/>
              </a:ext>
            </a:extLst>
          </p:cNvPr>
          <p:cNvPicPr>
            <a:picLocks noChangeAspect="1"/>
          </p:cNvPicPr>
          <p:nvPr/>
        </p:nvPicPr>
        <p:blipFill>
          <a:blip r:embed="rId2"/>
          <a:stretch>
            <a:fillRect/>
          </a:stretch>
        </p:blipFill>
        <p:spPr>
          <a:xfrm>
            <a:off x="961184" y="880067"/>
            <a:ext cx="10269632" cy="5489717"/>
          </a:xfrm>
          <a:prstGeom prst="rect">
            <a:avLst/>
          </a:prstGeom>
        </p:spPr>
      </p:pic>
      <p:sp>
        <p:nvSpPr>
          <p:cNvPr id="2" name="Titel 1">
            <a:extLst>
              <a:ext uri="{FF2B5EF4-FFF2-40B4-BE49-F238E27FC236}">
                <a16:creationId xmlns:a16="http://schemas.microsoft.com/office/drawing/2014/main" id="{4744EC8B-693B-4DE9-8C02-1FAE9317814A}"/>
              </a:ext>
            </a:extLst>
          </p:cNvPr>
          <p:cNvSpPr>
            <a:spLocks noGrp="1"/>
          </p:cNvSpPr>
          <p:nvPr>
            <p:ph type="title"/>
          </p:nvPr>
        </p:nvSpPr>
        <p:spPr>
          <a:xfrm>
            <a:off x="1142999" y="873003"/>
            <a:ext cx="10515600" cy="697409"/>
          </a:xfrm>
        </p:spPr>
        <p:txBody>
          <a:bodyPr>
            <a:normAutofit fontScale="90000"/>
          </a:bodyPr>
          <a:lstStyle/>
          <a:p>
            <a:pPr>
              <a:lnSpc>
                <a:spcPct val="150000"/>
              </a:lnSpc>
            </a:pPr>
            <a:r>
              <a:rPr lang="de-DE" sz="4000">
                <a:solidFill>
                  <a:schemeClr val="bg1"/>
                </a:solidFill>
              </a:rPr>
              <a:t>Projekt SuedLink, </a:t>
            </a:r>
            <a:r>
              <a:rPr lang="de-DE" sz="4000" err="1">
                <a:solidFill>
                  <a:schemeClr val="bg1"/>
                </a:solidFill>
              </a:rPr>
              <a:t>Crossings</a:t>
            </a:r>
            <a:r>
              <a:rPr lang="de-DE" sz="4000">
                <a:solidFill>
                  <a:schemeClr val="bg1"/>
                </a:solidFill>
              </a:rPr>
              <a:t> </a:t>
            </a:r>
            <a:r>
              <a:rPr lang="de-DE" sz="4000" i="1" err="1">
                <a:solidFill>
                  <a:schemeClr val="bg1"/>
                </a:solidFill>
              </a:rPr>
              <a:t>Eubigheimer</a:t>
            </a:r>
            <a:r>
              <a:rPr lang="de-DE" sz="4000" i="1">
                <a:solidFill>
                  <a:schemeClr val="bg1"/>
                </a:solidFill>
              </a:rPr>
              <a:t> </a:t>
            </a:r>
            <a:r>
              <a:rPr lang="de-DE" i="1">
                <a:solidFill>
                  <a:schemeClr val="bg1"/>
                </a:solidFill>
              </a:rPr>
              <a:t>Valley</a:t>
            </a:r>
            <a:r>
              <a:rPr lang="de-DE" sz="4000" i="1">
                <a:solidFill>
                  <a:schemeClr val="bg1"/>
                </a:solidFill>
              </a:rPr>
              <a:t> </a:t>
            </a:r>
          </a:p>
        </p:txBody>
      </p:sp>
      <p:cxnSp>
        <p:nvCxnSpPr>
          <p:cNvPr id="12" name="Gerade Verbindung mit Pfeil 11">
            <a:extLst>
              <a:ext uri="{FF2B5EF4-FFF2-40B4-BE49-F238E27FC236}">
                <a16:creationId xmlns:a16="http://schemas.microsoft.com/office/drawing/2014/main" id="{A32247AD-0F29-9B5A-5308-A630D5D5E182}"/>
              </a:ext>
            </a:extLst>
          </p:cNvPr>
          <p:cNvCxnSpPr/>
          <p:nvPr/>
        </p:nvCxnSpPr>
        <p:spPr>
          <a:xfrm>
            <a:off x="2882537" y="3196046"/>
            <a:ext cx="69669" cy="10101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60C20E3D-F505-9B9F-76DD-AE4676CF3773}"/>
              </a:ext>
            </a:extLst>
          </p:cNvPr>
          <p:cNvSpPr txBox="1"/>
          <p:nvPr/>
        </p:nvSpPr>
        <p:spPr>
          <a:xfrm>
            <a:off x="1326425" y="2826714"/>
            <a:ext cx="3112224" cy="646331"/>
          </a:xfrm>
          <a:prstGeom prst="rect">
            <a:avLst/>
          </a:prstGeom>
          <a:noFill/>
        </p:spPr>
        <p:txBody>
          <a:bodyPr wrap="square" rtlCol="0">
            <a:spAutoFit/>
          </a:bodyPr>
          <a:lstStyle/>
          <a:p>
            <a:r>
              <a:rPr lang="de-DE">
                <a:solidFill>
                  <a:schemeClr val="bg1"/>
                </a:solidFill>
              </a:rPr>
              <a:t>Mud </a:t>
            </a:r>
            <a:r>
              <a:rPr lang="de-DE" err="1">
                <a:solidFill>
                  <a:schemeClr val="bg1"/>
                </a:solidFill>
              </a:rPr>
              <a:t>separation</a:t>
            </a:r>
            <a:r>
              <a:rPr lang="de-DE">
                <a:solidFill>
                  <a:schemeClr val="bg1"/>
                </a:solidFill>
              </a:rPr>
              <a:t> </a:t>
            </a:r>
            <a:r>
              <a:rPr lang="de-DE" err="1">
                <a:solidFill>
                  <a:schemeClr val="bg1"/>
                </a:solidFill>
              </a:rPr>
              <a:t>with</a:t>
            </a:r>
            <a:r>
              <a:rPr lang="de-DE">
                <a:solidFill>
                  <a:schemeClr val="bg1"/>
                </a:solidFill>
              </a:rPr>
              <a:t> </a:t>
            </a:r>
            <a:r>
              <a:rPr lang="de-DE" err="1">
                <a:solidFill>
                  <a:schemeClr val="bg1"/>
                </a:solidFill>
              </a:rPr>
              <a:t>centrifuge</a:t>
            </a:r>
            <a:endParaRPr lang="de-DE">
              <a:solidFill>
                <a:schemeClr val="bg1"/>
              </a:solidFill>
            </a:endParaRPr>
          </a:p>
        </p:txBody>
      </p:sp>
      <p:cxnSp>
        <p:nvCxnSpPr>
          <p:cNvPr id="14" name="Gerade Verbindung mit Pfeil 13">
            <a:extLst>
              <a:ext uri="{FF2B5EF4-FFF2-40B4-BE49-F238E27FC236}">
                <a16:creationId xmlns:a16="http://schemas.microsoft.com/office/drawing/2014/main" id="{A7971C00-E932-3978-CCA4-BE68B5A38C27}"/>
              </a:ext>
            </a:extLst>
          </p:cNvPr>
          <p:cNvCxnSpPr/>
          <p:nvPr/>
        </p:nvCxnSpPr>
        <p:spPr>
          <a:xfrm>
            <a:off x="5339987" y="2321617"/>
            <a:ext cx="69669" cy="10101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7E0DA0D5-9FD8-10AE-F424-19714694C40A}"/>
              </a:ext>
            </a:extLst>
          </p:cNvPr>
          <p:cNvSpPr txBox="1"/>
          <p:nvPr/>
        </p:nvSpPr>
        <p:spPr>
          <a:xfrm>
            <a:off x="3873137" y="1952285"/>
            <a:ext cx="1899038" cy="369332"/>
          </a:xfrm>
          <a:prstGeom prst="rect">
            <a:avLst/>
          </a:prstGeom>
          <a:noFill/>
        </p:spPr>
        <p:txBody>
          <a:bodyPr wrap="square" rtlCol="0">
            <a:spAutoFit/>
          </a:bodyPr>
          <a:lstStyle/>
          <a:p>
            <a:r>
              <a:rPr lang="de-DE">
                <a:solidFill>
                  <a:schemeClr val="bg1"/>
                </a:solidFill>
              </a:rPr>
              <a:t>HDD-system 30 t</a:t>
            </a:r>
          </a:p>
        </p:txBody>
      </p:sp>
      <p:cxnSp>
        <p:nvCxnSpPr>
          <p:cNvPr id="16" name="Gerade Verbindung mit Pfeil 15">
            <a:extLst>
              <a:ext uri="{FF2B5EF4-FFF2-40B4-BE49-F238E27FC236}">
                <a16:creationId xmlns:a16="http://schemas.microsoft.com/office/drawing/2014/main" id="{B236C88D-2B76-A78B-9372-815B3B05F91F}"/>
              </a:ext>
            </a:extLst>
          </p:cNvPr>
          <p:cNvCxnSpPr>
            <a:cxnSpLocks/>
          </p:cNvCxnSpPr>
          <p:nvPr/>
        </p:nvCxnSpPr>
        <p:spPr>
          <a:xfrm flipH="1" flipV="1">
            <a:off x="5994761" y="4021574"/>
            <a:ext cx="536667" cy="10266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872D28F9-0769-018E-9CE8-B33A0D6789B6}"/>
              </a:ext>
            </a:extLst>
          </p:cNvPr>
          <p:cNvSpPr txBox="1"/>
          <p:nvPr/>
        </p:nvSpPr>
        <p:spPr>
          <a:xfrm>
            <a:off x="5673362" y="5133486"/>
            <a:ext cx="2118088" cy="369332"/>
          </a:xfrm>
          <a:prstGeom prst="rect">
            <a:avLst/>
          </a:prstGeom>
          <a:noFill/>
        </p:spPr>
        <p:txBody>
          <a:bodyPr wrap="square" rtlCol="0">
            <a:spAutoFit/>
          </a:bodyPr>
          <a:lstStyle/>
          <a:p>
            <a:r>
              <a:rPr lang="de-DE">
                <a:solidFill>
                  <a:schemeClr val="bg1"/>
                </a:solidFill>
              </a:rPr>
              <a:t>2. HDD-system 28 t </a:t>
            </a:r>
          </a:p>
        </p:txBody>
      </p:sp>
      <p:cxnSp>
        <p:nvCxnSpPr>
          <p:cNvPr id="19" name="Gerade Verbindung mit Pfeil 18">
            <a:extLst>
              <a:ext uri="{FF2B5EF4-FFF2-40B4-BE49-F238E27FC236}">
                <a16:creationId xmlns:a16="http://schemas.microsoft.com/office/drawing/2014/main" id="{FA21199B-E1F9-3A10-D636-7919413DE7FE}"/>
              </a:ext>
            </a:extLst>
          </p:cNvPr>
          <p:cNvCxnSpPr>
            <a:cxnSpLocks/>
          </p:cNvCxnSpPr>
          <p:nvPr/>
        </p:nvCxnSpPr>
        <p:spPr>
          <a:xfrm flipH="1">
            <a:off x="8185511" y="1952285"/>
            <a:ext cx="1015639" cy="6459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CA96E1B2-18C2-70A8-86CF-9CB62CC80223}"/>
              </a:ext>
            </a:extLst>
          </p:cNvPr>
          <p:cNvSpPr txBox="1"/>
          <p:nvPr/>
        </p:nvSpPr>
        <p:spPr>
          <a:xfrm>
            <a:off x="7581901" y="1647523"/>
            <a:ext cx="2886074" cy="369332"/>
          </a:xfrm>
          <a:prstGeom prst="rect">
            <a:avLst/>
          </a:prstGeom>
          <a:noFill/>
        </p:spPr>
        <p:txBody>
          <a:bodyPr wrap="square" rtlCol="0">
            <a:spAutoFit/>
          </a:bodyPr>
          <a:lstStyle/>
          <a:p>
            <a:r>
              <a:rPr lang="de-DE">
                <a:solidFill>
                  <a:schemeClr val="bg1"/>
                </a:solidFill>
              </a:rPr>
              <a:t>Trucks </a:t>
            </a:r>
            <a:r>
              <a:rPr lang="de-DE" err="1">
                <a:solidFill>
                  <a:schemeClr val="bg1"/>
                </a:solidFill>
              </a:rPr>
              <a:t>with</a:t>
            </a:r>
            <a:r>
              <a:rPr lang="de-DE">
                <a:solidFill>
                  <a:schemeClr val="bg1"/>
                </a:solidFill>
              </a:rPr>
              <a:t> </a:t>
            </a:r>
            <a:r>
              <a:rPr lang="de-DE" err="1">
                <a:solidFill>
                  <a:schemeClr val="bg1"/>
                </a:solidFill>
              </a:rPr>
              <a:t>mixing</a:t>
            </a:r>
            <a:r>
              <a:rPr lang="de-DE">
                <a:solidFill>
                  <a:schemeClr val="bg1"/>
                </a:solidFill>
              </a:rPr>
              <a:t> </a:t>
            </a:r>
            <a:r>
              <a:rPr lang="de-DE" err="1">
                <a:solidFill>
                  <a:schemeClr val="bg1"/>
                </a:solidFill>
              </a:rPr>
              <a:t>unit</a:t>
            </a:r>
            <a:endParaRPr lang="de-DE">
              <a:solidFill>
                <a:schemeClr val="bg1"/>
              </a:solidFill>
            </a:endParaRPr>
          </a:p>
        </p:txBody>
      </p:sp>
      <p:cxnSp>
        <p:nvCxnSpPr>
          <p:cNvPr id="22" name="Gerade Verbindung mit Pfeil 21">
            <a:extLst>
              <a:ext uri="{FF2B5EF4-FFF2-40B4-BE49-F238E27FC236}">
                <a16:creationId xmlns:a16="http://schemas.microsoft.com/office/drawing/2014/main" id="{6A644F67-6337-3A7B-8791-6A91191BC56F}"/>
              </a:ext>
            </a:extLst>
          </p:cNvPr>
          <p:cNvCxnSpPr>
            <a:cxnSpLocks/>
          </p:cNvCxnSpPr>
          <p:nvPr/>
        </p:nvCxnSpPr>
        <p:spPr>
          <a:xfrm flipH="1" flipV="1">
            <a:off x="9135339" y="2967581"/>
            <a:ext cx="669421" cy="6120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095E2124-BF28-8E3E-4EB4-F0C670CA9281}"/>
              </a:ext>
            </a:extLst>
          </p:cNvPr>
          <p:cNvSpPr txBox="1"/>
          <p:nvPr/>
        </p:nvSpPr>
        <p:spPr>
          <a:xfrm>
            <a:off x="9325543" y="3563363"/>
            <a:ext cx="1015639" cy="646331"/>
          </a:xfrm>
          <a:prstGeom prst="rect">
            <a:avLst/>
          </a:prstGeom>
          <a:noFill/>
        </p:spPr>
        <p:txBody>
          <a:bodyPr wrap="square" rtlCol="0">
            <a:spAutoFit/>
          </a:bodyPr>
          <a:lstStyle/>
          <a:p>
            <a:r>
              <a:rPr lang="de-DE">
                <a:solidFill>
                  <a:schemeClr val="bg1"/>
                </a:solidFill>
              </a:rPr>
              <a:t>Vacuum </a:t>
            </a:r>
            <a:r>
              <a:rPr lang="de-DE" err="1">
                <a:solidFill>
                  <a:schemeClr val="bg1"/>
                </a:solidFill>
              </a:rPr>
              <a:t>unit</a:t>
            </a:r>
            <a:endParaRPr lang="de-DE">
              <a:solidFill>
                <a:schemeClr val="bg1"/>
              </a:solidFill>
            </a:endParaRPr>
          </a:p>
        </p:txBody>
      </p:sp>
      <p:sp>
        <p:nvSpPr>
          <p:cNvPr id="27" name="Textfeld 26">
            <a:extLst>
              <a:ext uri="{FF2B5EF4-FFF2-40B4-BE49-F238E27FC236}">
                <a16:creationId xmlns:a16="http://schemas.microsoft.com/office/drawing/2014/main" id="{9D410494-E9AB-DF16-50FC-04F360BCBA13}"/>
              </a:ext>
            </a:extLst>
          </p:cNvPr>
          <p:cNvSpPr txBox="1"/>
          <p:nvPr/>
        </p:nvSpPr>
        <p:spPr>
          <a:xfrm>
            <a:off x="7125900" y="4197789"/>
            <a:ext cx="2678860" cy="369332"/>
          </a:xfrm>
          <a:prstGeom prst="rect">
            <a:avLst/>
          </a:prstGeom>
          <a:noFill/>
        </p:spPr>
        <p:txBody>
          <a:bodyPr wrap="square" rtlCol="0">
            <a:spAutoFit/>
          </a:bodyPr>
          <a:lstStyle/>
          <a:p>
            <a:r>
              <a:rPr lang="de-DE">
                <a:solidFill>
                  <a:schemeClr val="bg1"/>
                </a:solidFill>
              </a:rPr>
              <a:t>Containers</a:t>
            </a:r>
          </a:p>
        </p:txBody>
      </p:sp>
      <p:cxnSp>
        <p:nvCxnSpPr>
          <p:cNvPr id="28" name="Gerade Verbindung mit Pfeil 27">
            <a:extLst>
              <a:ext uri="{FF2B5EF4-FFF2-40B4-BE49-F238E27FC236}">
                <a16:creationId xmlns:a16="http://schemas.microsoft.com/office/drawing/2014/main" id="{C429EDE0-425F-046C-FE73-96880D2CB2DB}"/>
              </a:ext>
            </a:extLst>
          </p:cNvPr>
          <p:cNvCxnSpPr>
            <a:cxnSpLocks/>
          </p:cNvCxnSpPr>
          <p:nvPr/>
        </p:nvCxnSpPr>
        <p:spPr>
          <a:xfrm flipV="1">
            <a:off x="7791450" y="3667600"/>
            <a:ext cx="194333" cy="5301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2321D6C3-8398-91D7-84B4-B73F37A63E30}"/>
              </a:ext>
            </a:extLst>
          </p:cNvPr>
          <p:cNvSpPr txBox="1"/>
          <p:nvPr/>
        </p:nvSpPr>
        <p:spPr>
          <a:xfrm>
            <a:off x="3221899" y="5038576"/>
            <a:ext cx="2118088" cy="369332"/>
          </a:xfrm>
          <a:prstGeom prst="rect">
            <a:avLst/>
          </a:prstGeom>
          <a:noFill/>
        </p:spPr>
        <p:txBody>
          <a:bodyPr wrap="square" rtlCol="0">
            <a:spAutoFit/>
          </a:bodyPr>
          <a:lstStyle/>
          <a:p>
            <a:r>
              <a:rPr lang="de-DE">
                <a:solidFill>
                  <a:schemeClr val="bg1"/>
                </a:solidFill>
              </a:rPr>
              <a:t>Wheel </a:t>
            </a:r>
            <a:r>
              <a:rPr lang="de-DE" err="1">
                <a:solidFill>
                  <a:schemeClr val="bg1"/>
                </a:solidFill>
              </a:rPr>
              <a:t>excavator</a:t>
            </a:r>
            <a:endParaRPr lang="de-DE">
              <a:solidFill>
                <a:schemeClr val="bg1"/>
              </a:solidFill>
            </a:endParaRPr>
          </a:p>
        </p:txBody>
      </p:sp>
      <p:cxnSp>
        <p:nvCxnSpPr>
          <p:cNvPr id="31" name="Gerade Verbindung mit Pfeil 30">
            <a:extLst>
              <a:ext uri="{FF2B5EF4-FFF2-40B4-BE49-F238E27FC236}">
                <a16:creationId xmlns:a16="http://schemas.microsoft.com/office/drawing/2014/main" id="{773FA378-794E-A611-B2A8-435B4CE1DBCF}"/>
              </a:ext>
            </a:extLst>
          </p:cNvPr>
          <p:cNvCxnSpPr>
            <a:cxnSpLocks/>
            <a:stCxn id="30" idx="0"/>
          </p:cNvCxnSpPr>
          <p:nvPr/>
        </p:nvCxnSpPr>
        <p:spPr>
          <a:xfrm flipV="1">
            <a:off x="4280943" y="4620148"/>
            <a:ext cx="522377" cy="4184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feld 32">
            <a:extLst>
              <a:ext uri="{FF2B5EF4-FFF2-40B4-BE49-F238E27FC236}">
                <a16:creationId xmlns:a16="http://schemas.microsoft.com/office/drawing/2014/main" id="{A64D239C-15BD-DC56-6920-52DED15373F9}"/>
              </a:ext>
            </a:extLst>
          </p:cNvPr>
          <p:cNvSpPr txBox="1"/>
          <p:nvPr/>
        </p:nvSpPr>
        <p:spPr>
          <a:xfrm>
            <a:off x="5825787" y="1948206"/>
            <a:ext cx="1541664" cy="369332"/>
          </a:xfrm>
          <a:prstGeom prst="rect">
            <a:avLst/>
          </a:prstGeom>
          <a:noFill/>
        </p:spPr>
        <p:txBody>
          <a:bodyPr wrap="square" rtlCol="0">
            <a:spAutoFit/>
          </a:bodyPr>
          <a:lstStyle/>
          <a:p>
            <a:r>
              <a:rPr lang="de-DE">
                <a:solidFill>
                  <a:schemeClr val="bg1"/>
                </a:solidFill>
              </a:rPr>
              <a:t>Wheel </a:t>
            </a:r>
            <a:r>
              <a:rPr lang="de-DE" err="1">
                <a:solidFill>
                  <a:schemeClr val="bg1"/>
                </a:solidFill>
              </a:rPr>
              <a:t>loader</a:t>
            </a:r>
            <a:endParaRPr lang="de-DE">
              <a:solidFill>
                <a:schemeClr val="bg1"/>
              </a:solidFill>
            </a:endParaRPr>
          </a:p>
        </p:txBody>
      </p:sp>
      <p:cxnSp>
        <p:nvCxnSpPr>
          <p:cNvPr id="34" name="Gerade Verbindung mit Pfeil 33">
            <a:extLst>
              <a:ext uri="{FF2B5EF4-FFF2-40B4-BE49-F238E27FC236}">
                <a16:creationId xmlns:a16="http://schemas.microsoft.com/office/drawing/2014/main" id="{6812E7CB-E1AA-7734-0842-915F51FAA357}"/>
              </a:ext>
            </a:extLst>
          </p:cNvPr>
          <p:cNvCxnSpPr>
            <a:cxnSpLocks/>
          </p:cNvCxnSpPr>
          <p:nvPr/>
        </p:nvCxnSpPr>
        <p:spPr>
          <a:xfrm>
            <a:off x="6689786" y="2275267"/>
            <a:ext cx="330139" cy="5514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15A22584-F08D-2A6C-7023-DE060882FFAE}"/>
              </a:ext>
            </a:extLst>
          </p:cNvPr>
          <p:cNvCxnSpPr>
            <a:cxnSpLocks/>
          </p:cNvCxnSpPr>
          <p:nvPr/>
        </p:nvCxnSpPr>
        <p:spPr>
          <a:xfrm flipH="1">
            <a:off x="9341921" y="2379505"/>
            <a:ext cx="640279" cy="3397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feld 38">
            <a:extLst>
              <a:ext uri="{FF2B5EF4-FFF2-40B4-BE49-F238E27FC236}">
                <a16:creationId xmlns:a16="http://schemas.microsoft.com/office/drawing/2014/main" id="{2B9E7BA8-DE52-56C0-85FF-5B0AD1C23590}"/>
              </a:ext>
            </a:extLst>
          </p:cNvPr>
          <p:cNvSpPr txBox="1"/>
          <p:nvPr/>
        </p:nvSpPr>
        <p:spPr>
          <a:xfrm>
            <a:off x="9325543" y="2026450"/>
            <a:ext cx="1779992" cy="369332"/>
          </a:xfrm>
          <a:prstGeom prst="rect">
            <a:avLst/>
          </a:prstGeom>
          <a:noFill/>
        </p:spPr>
        <p:txBody>
          <a:bodyPr wrap="square" rtlCol="0">
            <a:spAutoFit/>
          </a:bodyPr>
          <a:lstStyle/>
          <a:p>
            <a:r>
              <a:rPr lang="de-DE" err="1">
                <a:solidFill>
                  <a:schemeClr val="bg1"/>
                </a:solidFill>
              </a:rPr>
              <a:t>Water</a:t>
            </a:r>
            <a:r>
              <a:rPr lang="de-DE">
                <a:solidFill>
                  <a:schemeClr val="bg1"/>
                </a:solidFill>
              </a:rPr>
              <a:t> </a:t>
            </a:r>
            <a:r>
              <a:rPr lang="de-DE" err="1">
                <a:solidFill>
                  <a:schemeClr val="bg1"/>
                </a:solidFill>
              </a:rPr>
              <a:t>tanks</a:t>
            </a:r>
            <a:endParaRPr lang="de-DE">
              <a:solidFill>
                <a:schemeClr val="bg1"/>
              </a:solidFill>
            </a:endParaRPr>
          </a:p>
        </p:txBody>
      </p:sp>
      <p:sp>
        <p:nvSpPr>
          <p:cNvPr id="3" name="Textfeld 2">
            <a:extLst>
              <a:ext uri="{FF2B5EF4-FFF2-40B4-BE49-F238E27FC236}">
                <a16:creationId xmlns:a16="http://schemas.microsoft.com/office/drawing/2014/main" id="{4445209F-9E09-0F4E-B75D-1740F24D116F}"/>
              </a:ext>
            </a:extLst>
          </p:cNvPr>
          <p:cNvSpPr txBox="1"/>
          <p:nvPr/>
        </p:nvSpPr>
        <p:spPr>
          <a:xfrm>
            <a:off x="11230816" y="5048250"/>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spTree>
    <p:extLst>
      <p:ext uri="{BB962C8B-B14F-4D97-AF65-F5344CB8AC3E}">
        <p14:creationId xmlns:p14="http://schemas.microsoft.com/office/powerpoint/2010/main" val="2480338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080B0015-9686-B6B0-8526-4DCB8C68C41F}"/>
              </a:ext>
            </a:extLst>
          </p:cNvPr>
          <p:cNvSpPr>
            <a:spLocks noGrp="1"/>
          </p:cNvSpPr>
          <p:nvPr>
            <p:ph type="title"/>
          </p:nvPr>
        </p:nvSpPr>
        <p:spPr>
          <a:xfrm>
            <a:off x="1004936" y="836094"/>
            <a:ext cx="9750582" cy="697409"/>
          </a:xfrm>
        </p:spPr>
        <p:txBody>
          <a:bodyPr>
            <a:noAutofit/>
          </a:bodyPr>
          <a:lstStyle/>
          <a:p>
            <a:pPr>
              <a:lnSpc>
                <a:spcPct val="100000"/>
              </a:lnSpc>
            </a:pPr>
            <a:r>
              <a:rPr lang="de-DE" sz="2800" i="1" dirty="0"/>
              <a:t>Rockmaster (double- </a:t>
            </a:r>
            <a:r>
              <a:rPr lang="de-DE" sz="2800" i="1" dirty="0" err="1"/>
              <a:t>rod</a:t>
            </a:r>
            <a:r>
              <a:rPr lang="de-DE" sz="2800" i="1" dirty="0"/>
              <a:t>) mit walk-</a:t>
            </a:r>
            <a:r>
              <a:rPr lang="de-DE" sz="2800" i="1" dirty="0" err="1"/>
              <a:t>over</a:t>
            </a:r>
            <a:r>
              <a:rPr lang="de-DE" sz="2800" i="1" dirty="0"/>
              <a:t>-system </a:t>
            </a:r>
          </a:p>
        </p:txBody>
      </p:sp>
      <p:pic>
        <p:nvPicPr>
          <p:cNvPr id="3" name="Grafik 2" descr="Ein Bild, das Himmel, draußen, Gelände, Baugeräte enthält.&#10;&#10;Automatisch generierte Beschreibung">
            <a:extLst>
              <a:ext uri="{FF2B5EF4-FFF2-40B4-BE49-F238E27FC236}">
                <a16:creationId xmlns:a16="http://schemas.microsoft.com/office/drawing/2014/main" id="{5D4576A8-3E6D-537A-9742-F59052DA0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44" y="1439884"/>
            <a:ext cx="7499306" cy="4998287"/>
          </a:xfrm>
          <a:prstGeom prst="rect">
            <a:avLst/>
          </a:prstGeom>
        </p:spPr>
      </p:pic>
      <p:sp>
        <p:nvSpPr>
          <p:cNvPr id="2" name="Textfeld 1">
            <a:extLst>
              <a:ext uri="{FF2B5EF4-FFF2-40B4-BE49-F238E27FC236}">
                <a16:creationId xmlns:a16="http://schemas.microsoft.com/office/drawing/2014/main" id="{97E827B1-DFE9-6C05-E3C8-99A32B796053}"/>
              </a:ext>
            </a:extLst>
          </p:cNvPr>
          <p:cNvSpPr txBox="1"/>
          <p:nvPr/>
        </p:nvSpPr>
        <p:spPr>
          <a:xfrm>
            <a:off x="9546337" y="4956451"/>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spTree>
    <p:extLst>
      <p:ext uri="{BB962C8B-B14F-4D97-AF65-F5344CB8AC3E}">
        <p14:creationId xmlns:p14="http://schemas.microsoft.com/office/powerpoint/2010/main" val="1866905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080B0015-9686-B6B0-8526-4DCB8C68C41F}"/>
              </a:ext>
            </a:extLst>
          </p:cNvPr>
          <p:cNvSpPr>
            <a:spLocks noGrp="1"/>
          </p:cNvSpPr>
          <p:nvPr>
            <p:ph type="title"/>
          </p:nvPr>
        </p:nvSpPr>
        <p:spPr>
          <a:xfrm>
            <a:off x="2249533" y="764885"/>
            <a:ext cx="10145349" cy="697409"/>
          </a:xfrm>
        </p:spPr>
        <p:txBody>
          <a:bodyPr>
            <a:noAutofit/>
          </a:bodyPr>
          <a:lstStyle/>
          <a:p>
            <a:pPr>
              <a:lnSpc>
                <a:spcPct val="100000"/>
              </a:lnSpc>
            </a:pPr>
            <a:r>
              <a:rPr lang="de-DE" sz="2800" i="1"/>
              <a:t>„New“ walk-</a:t>
            </a:r>
            <a:r>
              <a:rPr lang="de-DE" sz="2800" i="1" err="1"/>
              <a:t>over</a:t>
            </a:r>
            <a:r>
              <a:rPr lang="de-DE" sz="2800" i="1"/>
              <a:t>-system (</a:t>
            </a:r>
            <a:r>
              <a:rPr lang="de-DE" sz="2800" i="1" err="1"/>
              <a:t>from</a:t>
            </a:r>
            <a:r>
              <a:rPr lang="de-DE" sz="2800" i="1"/>
              <a:t> U.S.) in </a:t>
            </a:r>
            <a:r>
              <a:rPr lang="de-DE" sz="2800" i="1" err="1"/>
              <a:t>action</a:t>
            </a:r>
            <a:endParaRPr lang="de-DE" sz="2800" i="1"/>
          </a:p>
        </p:txBody>
      </p:sp>
      <p:pic>
        <p:nvPicPr>
          <p:cNvPr id="5" name="Grafik 4" descr="Ein Bild, das Kleidung, Person, draußen, Mann enthält.&#10;&#10;Automatisch generierte Beschreibung">
            <a:extLst>
              <a:ext uri="{FF2B5EF4-FFF2-40B4-BE49-F238E27FC236}">
                <a16:creationId xmlns:a16="http://schemas.microsoft.com/office/drawing/2014/main" id="{D29A201A-44AB-AB22-B68D-FEB6C7DC3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150" y="1449604"/>
            <a:ext cx="7366369" cy="4909685"/>
          </a:xfrm>
          <a:prstGeom prst="rect">
            <a:avLst/>
          </a:prstGeom>
        </p:spPr>
      </p:pic>
      <p:sp>
        <p:nvSpPr>
          <p:cNvPr id="2" name="Textfeld 1">
            <a:extLst>
              <a:ext uri="{FF2B5EF4-FFF2-40B4-BE49-F238E27FC236}">
                <a16:creationId xmlns:a16="http://schemas.microsoft.com/office/drawing/2014/main" id="{589B2257-724D-1880-480D-E34C063C9734}"/>
              </a:ext>
            </a:extLst>
          </p:cNvPr>
          <p:cNvSpPr txBox="1"/>
          <p:nvPr/>
        </p:nvSpPr>
        <p:spPr>
          <a:xfrm>
            <a:off x="10117063" y="5030621"/>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spTree>
    <p:extLst>
      <p:ext uri="{BB962C8B-B14F-4D97-AF65-F5344CB8AC3E}">
        <p14:creationId xmlns:p14="http://schemas.microsoft.com/office/powerpoint/2010/main" val="35054060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080B0015-9686-B6B0-8526-4DCB8C68C41F}"/>
              </a:ext>
            </a:extLst>
          </p:cNvPr>
          <p:cNvSpPr>
            <a:spLocks noGrp="1"/>
          </p:cNvSpPr>
          <p:nvPr>
            <p:ph type="title"/>
          </p:nvPr>
        </p:nvSpPr>
        <p:spPr>
          <a:xfrm>
            <a:off x="3467100" y="853840"/>
            <a:ext cx="5257800" cy="697409"/>
          </a:xfrm>
        </p:spPr>
        <p:txBody>
          <a:bodyPr>
            <a:noAutofit/>
          </a:bodyPr>
          <a:lstStyle/>
          <a:p>
            <a:pPr>
              <a:lnSpc>
                <a:spcPct val="100000"/>
              </a:lnSpc>
            </a:pPr>
            <a:r>
              <a:rPr lang="de-DE" sz="2800" i="1"/>
              <a:t>Mud </a:t>
            </a:r>
            <a:r>
              <a:rPr lang="de-DE" sz="2800" i="1" err="1"/>
              <a:t>separation</a:t>
            </a:r>
            <a:r>
              <a:rPr lang="de-DE" sz="2800" i="1"/>
              <a:t> </a:t>
            </a:r>
            <a:r>
              <a:rPr lang="de-DE" sz="2800" i="1" err="1"/>
              <a:t>with</a:t>
            </a:r>
            <a:r>
              <a:rPr lang="de-DE" sz="2800" i="1"/>
              <a:t> </a:t>
            </a:r>
            <a:r>
              <a:rPr lang="de-DE" sz="2800" i="1" err="1"/>
              <a:t>centrifuge</a:t>
            </a:r>
            <a:endParaRPr lang="de-DE" sz="2800" i="1"/>
          </a:p>
        </p:txBody>
      </p:sp>
      <p:pic>
        <p:nvPicPr>
          <p:cNvPr id="5" name="Grafik 4" descr="Ein Bild, das Himmel, draußen, Rad, Fahrzeug enthält.&#10;&#10;Automatisch generierte Beschreibung">
            <a:extLst>
              <a:ext uri="{FF2B5EF4-FFF2-40B4-BE49-F238E27FC236}">
                <a16:creationId xmlns:a16="http://schemas.microsoft.com/office/drawing/2014/main" id="{0D96C010-93EE-A675-C812-9E54CD6B1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963" y="1551249"/>
            <a:ext cx="7243012" cy="4827467"/>
          </a:xfrm>
          <a:prstGeom prst="rect">
            <a:avLst/>
          </a:prstGeom>
        </p:spPr>
      </p:pic>
      <p:sp>
        <p:nvSpPr>
          <p:cNvPr id="2" name="Textfeld 1">
            <a:extLst>
              <a:ext uri="{FF2B5EF4-FFF2-40B4-BE49-F238E27FC236}">
                <a16:creationId xmlns:a16="http://schemas.microsoft.com/office/drawing/2014/main" id="{7F8A5257-B522-F61A-4AEA-D0B42841F69D}"/>
              </a:ext>
            </a:extLst>
          </p:cNvPr>
          <p:cNvSpPr txBox="1"/>
          <p:nvPr/>
        </p:nvSpPr>
        <p:spPr>
          <a:xfrm>
            <a:off x="9324975" y="5075918"/>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spTree>
    <p:extLst>
      <p:ext uri="{BB962C8B-B14F-4D97-AF65-F5344CB8AC3E}">
        <p14:creationId xmlns:p14="http://schemas.microsoft.com/office/powerpoint/2010/main" val="11329818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080B0015-9686-B6B0-8526-4DCB8C68C41F}"/>
              </a:ext>
            </a:extLst>
          </p:cNvPr>
          <p:cNvSpPr>
            <a:spLocks noGrp="1"/>
          </p:cNvSpPr>
          <p:nvPr>
            <p:ph type="title"/>
          </p:nvPr>
        </p:nvSpPr>
        <p:spPr>
          <a:xfrm>
            <a:off x="3860619" y="797274"/>
            <a:ext cx="10145349" cy="697409"/>
          </a:xfrm>
        </p:spPr>
        <p:txBody>
          <a:bodyPr>
            <a:noAutofit/>
          </a:bodyPr>
          <a:lstStyle/>
          <a:p>
            <a:pPr>
              <a:lnSpc>
                <a:spcPct val="100000"/>
              </a:lnSpc>
            </a:pPr>
            <a:r>
              <a:rPr lang="de-DE" sz="2800" i="1"/>
              <a:t>2nd </a:t>
            </a:r>
            <a:r>
              <a:rPr lang="de-DE" sz="2800" i="1" err="1"/>
              <a:t>rig</a:t>
            </a:r>
            <a:r>
              <a:rPr lang="de-DE" sz="2800" i="1"/>
              <a:t> </a:t>
            </a:r>
            <a:r>
              <a:rPr lang="de-DE" sz="2800" i="1" err="1"/>
              <a:t>for</a:t>
            </a:r>
            <a:r>
              <a:rPr lang="de-DE" sz="2800" i="1"/>
              <a:t> </a:t>
            </a:r>
            <a:r>
              <a:rPr lang="de-DE" sz="2800" i="1" err="1"/>
              <a:t>works</a:t>
            </a:r>
            <a:r>
              <a:rPr lang="de-DE" sz="2800" i="1"/>
              <a:t> on </a:t>
            </a:r>
            <a:r>
              <a:rPr lang="de-DE" sz="2800" i="1" err="1"/>
              <a:t>job</a:t>
            </a:r>
            <a:r>
              <a:rPr lang="de-DE" sz="2800" i="1"/>
              <a:t> </a:t>
            </a:r>
            <a:r>
              <a:rPr lang="de-DE" sz="2800" i="1" err="1"/>
              <a:t>site</a:t>
            </a:r>
            <a:endParaRPr lang="de-DE" sz="2800" i="1"/>
          </a:p>
        </p:txBody>
      </p:sp>
      <p:pic>
        <p:nvPicPr>
          <p:cNvPr id="3" name="Grafik 2" descr="Ein Bild, das Himmel, draußen, Baum, Landfahrzeug enthält.&#10;&#10;Automatisch generierte Beschreibung">
            <a:extLst>
              <a:ext uri="{FF2B5EF4-FFF2-40B4-BE49-F238E27FC236}">
                <a16:creationId xmlns:a16="http://schemas.microsoft.com/office/drawing/2014/main" id="{80B59989-15CD-19C6-F8BC-A298ABC86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348" y="1494683"/>
            <a:ext cx="7306491" cy="4869776"/>
          </a:xfrm>
          <a:prstGeom prst="rect">
            <a:avLst/>
          </a:prstGeom>
        </p:spPr>
      </p:pic>
      <p:sp>
        <p:nvSpPr>
          <p:cNvPr id="2" name="Textfeld 1">
            <a:extLst>
              <a:ext uri="{FF2B5EF4-FFF2-40B4-BE49-F238E27FC236}">
                <a16:creationId xmlns:a16="http://schemas.microsoft.com/office/drawing/2014/main" id="{FD3C8765-4D4E-0B1F-D4EB-BF13F29F5CA0}"/>
              </a:ext>
            </a:extLst>
          </p:cNvPr>
          <p:cNvSpPr txBox="1"/>
          <p:nvPr/>
        </p:nvSpPr>
        <p:spPr>
          <a:xfrm>
            <a:off x="9455277" y="5245037"/>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sp>
        <p:nvSpPr>
          <p:cNvPr id="4" name="Textfeld 3">
            <a:extLst>
              <a:ext uri="{FF2B5EF4-FFF2-40B4-BE49-F238E27FC236}">
                <a16:creationId xmlns:a16="http://schemas.microsoft.com/office/drawing/2014/main" id="{19C971D8-EE30-02CF-54DC-FA0B69572A87}"/>
              </a:ext>
            </a:extLst>
          </p:cNvPr>
          <p:cNvSpPr txBox="1"/>
          <p:nvPr/>
        </p:nvSpPr>
        <p:spPr>
          <a:xfrm>
            <a:off x="9545217" y="2491273"/>
            <a:ext cx="2581469" cy="2308324"/>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Nach Umstellung von Doppelbohrgestänge-System auf Mud-Motor, </a:t>
            </a:r>
          </a:p>
          <a:p>
            <a:r>
              <a:rPr lang="de-DE" dirty="0">
                <a:latin typeface="Arial" panose="020B0604020202020204" pitchFamily="34" charset="0"/>
                <a:cs typeface="Arial" panose="020B0604020202020204" pitchFamily="34" charset="0"/>
              </a:rPr>
              <a:t>mussten auch stärkere Stromaggregate und Pumpen eingesetzt werden</a:t>
            </a:r>
          </a:p>
          <a:p>
            <a:endParaRPr lang="de-DE" dirty="0"/>
          </a:p>
        </p:txBody>
      </p:sp>
    </p:spTree>
    <p:extLst>
      <p:ext uri="{BB962C8B-B14F-4D97-AF65-F5344CB8AC3E}">
        <p14:creationId xmlns:p14="http://schemas.microsoft.com/office/powerpoint/2010/main" val="190894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p:txBody>
          <a:bodyPr/>
          <a:lstStyle/>
          <a:p>
            <a:r>
              <a:rPr lang="de-DE" sz="2800" dirty="0"/>
              <a:t>Begrüßung und Einleitung</a:t>
            </a:r>
            <a:r>
              <a:rPr lang="de-DE" dirty="0"/>
              <a:t>	</a:t>
            </a:r>
          </a:p>
        </p:txBody>
      </p:sp>
      <p:sp>
        <p:nvSpPr>
          <p:cNvPr id="3" name="Inhaltsplatzhalter 2">
            <a:extLst>
              <a:ext uri="{FF2B5EF4-FFF2-40B4-BE49-F238E27FC236}">
                <a16:creationId xmlns:a16="http://schemas.microsoft.com/office/drawing/2014/main" id="{E7FF3423-2503-AE62-D5F1-6D8A43953E5B}"/>
              </a:ext>
            </a:extLst>
          </p:cNvPr>
          <p:cNvSpPr>
            <a:spLocks noGrp="1"/>
          </p:cNvSpPr>
          <p:nvPr>
            <p:ph idx="1"/>
          </p:nvPr>
        </p:nvSpPr>
        <p:spPr>
          <a:xfrm>
            <a:off x="838200" y="2110132"/>
            <a:ext cx="10714022" cy="3946635"/>
          </a:xfrm>
        </p:spPr>
        <p:txBody>
          <a:bodyPr>
            <a:normAutofit fontScale="92500" lnSpcReduction="20000"/>
          </a:bodyPr>
          <a:lstStyle/>
          <a:p>
            <a:pPr>
              <a:buFont typeface="Wingdings" panose="05000000000000000000" pitchFamily="2" charset="2"/>
              <a:buChar char="§"/>
            </a:pPr>
            <a:r>
              <a:rPr lang="de-DE" sz="2400" dirty="0"/>
              <a:t>Kurze Vorstellung der Experten und der Teilnehmer</a:t>
            </a:r>
          </a:p>
          <a:p>
            <a:pPr>
              <a:buFont typeface="Wingdings" panose="05000000000000000000" pitchFamily="2" charset="2"/>
              <a:buChar char="§"/>
            </a:pPr>
            <a:endParaRPr lang="de-DE" sz="2400" dirty="0"/>
          </a:p>
          <a:p>
            <a:pPr>
              <a:buFont typeface="Wingdings" panose="05000000000000000000" pitchFamily="2" charset="2"/>
              <a:buChar char="§"/>
            </a:pPr>
            <a:r>
              <a:rPr lang="de-DE" sz="2400" dirty="0"/>
              <a:t>Charakter des Forums / des Workshops</a:t>
            </a:r>
          </a:p>
          <a:p>
            <a:pPr lvl="1">
              <a:buFont typeface="Wingdings" panose="05000000000000000000" pitchFamily="2" charset="2"/>
              <a:buChar char="§"/>
            </a:pPr>
            <a:endParaRPr lang="de-DE" sz="2000" dirty="0"/>
          </a:p>
          <a:p>
            <a:pPr lvl="1">
              <a:buFont typeface="Wingdings" panose="05000000000000000000" pitchFamily="2" charset="2"/>
              <a:buChar char="§"/>
            </a:pPr>
            <a:r>
              <a:rPr lang="de-DE" sz="2000" dirty="0"/>
              <a:t>Kein klassischer Vortrag und keine klassische Präsentation</a:t>
            </a:r>
          </a:p>
          <a:p>
            <a:pPr lvl="1">
              <a:buFont typeface="Wingdings" panose="05000000000000000000" pitchFamily="2" charset="2"/>
              <a:buChar char="§"/>
            </a:pPr>
            <a:r>
              <a:rPr lang="de-DE" sz="2000" dirty="0"/>
              <a:t>Austausch von Gedanken und Meinungen</a:t>
            </a:r>
          </a:p>
          <a:p>
            <a:pPr lvl="1">
              <a:buFont typeface="Wingdings" panose="05000000000000000000" pitchFamily="2" charset="2"/>
              <a:buChar char="§"/>
            </a:pPr>
            <a:r>
              <a:rPr lang="de-DE" sz="2000" dirty="0"/>
              <a:t>Diskussionen</a:t>
            </a:r>
          </a:p>
          <a:p>
            <a:pPr lvl="1">
              <a:buFont typeface="Wingdings" panose="05000000000000000000" pitchFamily="2" charset="2"/>
              <a:buChar char="§"/>
            </a:pPr>
            <a:r>
              <a:rPr lang="de-DE" sz="2000" dirty="0"/>
              <a:t>Gemeinsames Erarbeiten von Ergebnissen und Schlussfolgerungen</a:t>
            </a:r>
          </a:p>
          <a:p>
            <a:pPr>
              <a:buFont typeface="Wingdings" panose="05000000000000000000" pitchFamily="2" charset="2"/>
              <a:buChar char="§"/>
            </a:pPr>
            <a:endParaRPr lang="de-DE" sz="2400" dirty="0"/>
          </a:p>
          <a:p>
            <a:pPr>
              <a:buFont typeface="Wingdings" panose="05000000000000000000" pitchFamily="2" charset="2"/>
              <a:buChar char="§"/>
            </a:pPr>
            <a:r>
              <a:rPr lang="de-DE" sz="2400" dirty="0"/>
              <a:t>Warum dieses Thema?</a:t>
            </a:r>
          </a:p>
          <a:p>
            <a:pPr>
              <a:buFont typeface="Wingdings" panose="05000000000000000000" pitchFamily="2" charset="2"/>
              <a:buChar char="§"/>
            </a:pPr>
            <a:endParaRPr lang="de-DE" sz="2400" dirty="0"/>
          </a:p>
          <a:p>
            <a:pPr>
              <a:buFont typeface="Wingdings" panose="05000000000000000000" pitchFamily="2" charset="2"/>
              <a:buChar char="§"/>
            </a:pPr>
            <a:r>
              <a:rPr lang="de-DE" sz="2400" dirty="0"/>
              <a:t>Ziele und Erwartungen des heutigen Tages</a:t>
            </a:r>
          </a:p>
          <a:p>
            <a:pPr>
              <a:buFont typeface="Wingdings" panose="05000000000000000000" pitchFamily="2" charset="2"/>
              <a:buChar char="§"/>
            </a:pPr>
            <a:endParaRPr lang="de-DE" sz="2400" dirty="0"/>
          </a:p>
          <a:p>
            <a:pPr>
              <a:buFont typeface="Wingdings" panose="05000000000000000000" pitchFamily="2" charset="2"/>
              <a:buChar char="§"/>
            </a:pPr>
            <a:endParaRPr lang="de-DE" sz="2400" dirty="0"/>
          </a:p>
        </p:txBody>
      </p:sp>
    </p:spTree>
    <p:extLst>
      <p:ext uri="{BB962C8B-B14F-4D97-AF65-F5344CB8AC3E}">
        <p14:creationId xmlns:p14="http://schemas.microsoft.com/office/powerpoint/2010/main" val="242725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4EC8B-693B-4DE9-8C02-1FAE9317814A}"/>
              </a:ext>
            </a:extLst>
          </p:cNvPr>
          <p:cNvSpPr>
            <a:spLocks noGrp="1"/>
          </p:cNvSpPr>
          <p:nvPr>
            <p:ph type="title"/>
          </p:nvPr>
        </p:nvSpPr>
        <p:spPr>
          <a:xfrm>
            <a:off x="1828800" y="732022"/>
            <a:ext cx="8769531" cy="697409"/>
          </a:xfrm>
        </p:spPr>
        <p:txBody>
          <a:bodyPr>
            <a:noAutofit/>
          </a:bodyPr>
          <a:lstStyle/>
          <a:p>
            <a:pPr>
              <a:lnSpc>
                <a:spcPct val="150000"/>
              </a:lnSpc>
            </a:pPr>
            <a:r>
              <a:rPr lang="de-DE" sz="2800" i="1"/>
              <a:t>As-</a:t>
            </a:r>
            <a:r>
              <a:rPr lang="de-DE" sz="2800" i="1" err="1"/>
              <a:t>Built</a:t>
            </a:r>
            <a:r>
              <a:rPr lang="de-DE" sz="2800" i="1"/>
              <a:t> – Nachvermessung mit Kreiselkompass</a:t>
            </a:r>
          </a:p>
        </p:txBody>
      </p:sp>
      <p:sp>
        <p:nvSpPr>
          <p:cNvPr id="3" name="Textfeld 2">
            <a:extLst>
              <a:ext uri="{FF2B5EF4-FFF2-40B4-BE49-F238E27FC236}">
                <a16:creationId xmlns:a16="http://schemas.microsoft.com/office/drawing/2014/main" id="{8D849807-121A-40E0-6D61-7300F0B06F28}"/>
              </a:ext>
            </a:extLst>
          </p:cNvPr>
          <p:cNvSpPr txBox="1"/>
          <p:nvPr/>
        </p:nvSpPr>
        <p:spPr>
          <a:xfrm>
            <a:off x="10780224" y="5049094"/>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pic>
        <p:nvPicPr>
          <p:cNvPr id="6" name="Grafik 5">
            <a:extLst>
              <a:ext uri="{FF2B5EF4-FFF2-40B4-BE49-F238E27FC236}">
                <a16:creationId xmlns:a16="http://schemas.microsoft.com/office/drawing/2014/main" id="{B846D6A6-BE36-B7A9-3213-1B4CAE2FC1D2}"/>
              </a:ext>
            </a:extLst>
          </p:cNvPr>
          <p:cNvPicPr>
            <a:picLocks noChangeAspect="1"/>
          </p:cNvPicPr>
          <p:nvPr/>
        </p:nvPicPr>
        <p:blipFill>
          <a:blip r:embed="rId2"/>
          <a:stretch>
            <a:fillRect/>
          </a:stretch>
        </p:blipFill>
        <p:spPr>
          <a:xfrm>
            <a:off x="1261872" y="1310163"/>
            <a:ext cx="9247632" cy="4936956"/>
          </a:xfrm>
          <a:prstGeom prst="rect">
            <a:avLst/>
          </a:prstGeom>
        </p:spPr>
      </p:pic>
      <p:sp>
        <p:nvSpPr>
          <p:cNvPr id="4" name="Textfeld 3">
            <a:extLst>
              <a:ext uri="{FF2B5EF4-FFF2-40B4-BE49-F238E27FC236}">
                <a16:creationId xmlns:a16="http://schemas.microsoft.com/office/drawing/2014/main" id="{423154EC-D6D1-7D5C-5680-84A8548ACFBC}"/>
              </a:ext>
            </a:extLst>
          </p:cNvPr>
          <p:cNvSpPr txBox="1"/>
          <p:nvPr/>
        </p:nvSpPr>
        <p:spPr>
          <a:xfrm>
            <a:off x="4233671" y="3630168"/>
            <a:ext cx="4688655" cy="369332"/>
          </a:xfrm>
          <a:prstGeom prst="rect">
            <a:avLst/>
          </a:prstGeom>
          <a:noFill/>
        </p:spPr>
        <p:txBody>
          <a:bodyPr wrap="square" rtlCol="0">
            <a:spAutoFit/>
          </a:bodyPr>
          <a:lstStyle/>
          <a:p>
            <a:r>
              <a:rPr lang="de-DE" b="1"/>
              <a:t>1. Bohrung mit Walk-Over, Tiefe max. 24 m</a:t>
            </a:r>
          </a:p>
        </p:txBody>
      </p:sp>
      <p:cxnSp>
        <p:nvCxnSpPr>
          <p:cNvPr id="7" name="Gerade Verbindung mit Pfeil 6">
            <a:extLst>
              <a:ext uri="{FF2B5EF4-FFF2-40B4-BE49-F238E27FC236}">
                <a16:creationId xmlns:a16="http://schemas.microsoft.com/office/drawing/2014/main" id="{BE57D6FD-A0CD-4923-FB61-04B13C44E695}"/>
              </a:ext>
            </a:extLst>
          </p:cNvPr>
          <p:cNvCxnSpPr>
            <a:cxnSpLocks/>
          </p:cNvCxnSpPr>
          <p:nvPr/>
        </p:nvCxnSpPr>
        <p:spPr>
          <a:xfrm flipH="1">
            <a:off x="4681728" y="3999500"/>
            <a:ext cx="573763" cy="1049594"/>
          </a:xfrm>
          <a:prstGeom prst="straightConnector1">
            <a:avLst/>
          </a:prstGeom>
          <a:ln w="158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9479BD7F-C6D8-E17F-81E1-CA95C28D5D96}"/>
              </a:ext>
            </a:extLst>
          </p:cNvPr>
          <p:cNvCxnSpPr>
            <a:cxnSpLocks/>
          </p:cNvCxnSpPr>
          <p:nvPr/>
        </p:nvCxnSpPr>
        <p:spPr>
          <a:xfrm flipH="1" flipV="1">
            <a:off x="2525917" y="1792586"/>
            <a:ext cx="2795891" cy="1837582"/>
          </a:xfrm>
          <a:prstGeom prst="straightConnector1">
            <a:avLst/>
          </a:prstGeom>
          <a:ln w="158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70C4B962-727E-A14E-922E-DB707F1B794A}"/>
              </a:ext>
            </a:extLst>
          </p:cNvPr>
          <p:cNvSpPr/>
          <p:nvPr/>
        </p:nvSpPr>
        <p:spPr>
          <a:xfrm>
            <a:off x="2525917" y="1154007"/>
            <a:ext cx="3874883" cy="1050202"/>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mit Pfeil 9">
            <a:extLst>
              <a:ext uri="{FF2B5EF4-FFF2-40B4-BE49-F238E27FC236}">
                <a16:creationId xmlns:a16="http://schemas.microsoft.com/office/drawing/2014/main" id="{98E6B90B-F098-1826-9752-5077CE890AB2}"/>
              </a:ext>
            </a:extLst>
          </p:cNvPr>
          <p:cNvCxnSpPr>
            <a:cxnSpLocks/>
          </p:cNvCxnSpPr>
          <p:nvPr/>
        </p:nvCxnSpPr>
        <p:spPr>
          <a:xfrm flipH="1" flipV="1">
            <a:off x="6400800" y="1781616"/>
            <a:ext cx="4197531" cy="42259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EB341480-889D-F7AC-1F54-7C407DF4809C}"/>
              </a:ext>
            </a:extLst>
          </p:cNvPr>
          <p:cNvSpPr txBox="1"/>
          <p:nvPr/>
        </p:nvSpPr>
        <p:spPr>
          <a:xfrm>
            <a:off x="10598331" y="1931114"/>
            <a:ext cx="1561920" cy="2308324"/>
          </a:xfrm>
          <a:prstGeom prst="rect">
            <a:avLst/>
          </a:prstGeom>
          <a:noFill/>
          <a:ln>
            <a:solidFill>
              <a:srgbClr val="FF0000"/>
            </a:solidFill>
          </a:ln>
        </p:spPr>
        <p:txBody>
          <a:bodyPr wrap="square" rtlCol="0">
            <a:spAutoFit/>
          </a:bodyPr>
          <a:lstStyle/>
          <a:p>
            <a:r>
              <a:rPr lang="de-DE" sz="1600" dirty="0"/>
              <a:t>Plötzliche Abweichung  vom Signal am Vorabend um 10m !!!</a:t>
            </a:r>
          </a:p>
          <a:p>
            <a:r>
              <a:rPr lang="de-DE" sz="1600" dirty="0"/>
              <a:t>-&gt; Hochspannungs-leitung verläuft parallel !</a:t>
            </a:r>
          </a:p>
        </p:txBody>
      </p:sp>
    </p:spTree>
    <p:extLst>
      <p:ext uri="{BB962C8B-B14F-4D97-AF65-F5344CB8AC3E}">
        <p14:creationId xmlns:p14="http://schemas.microsoft.com/office/powerpoint/2010/main" val="323333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4EC8B-693B-4DE9-8C02-1FAE9317814A}"/>
              </a:ext>
            </a:extLst>
          </p:cNvPr>
          <p:cNvSpPr>
            <a:spLocks noGrp="1"/>
          </p:cNvSpPr>
          <p:nvPr>
            <p:ph type="title"/>
          </p:nvPr>
        </p:nvSpPr>
        <p:spPr>
          <a:xfrm>
            <a:off x="1828800" y="732022"/>
            <a:ext cx="8769531" cy="697409"/>
          </a:xfrm>
        </p:spPr>
        <p:txBody>
          <a:bodyPr>
            <a:noAutofit/>
          </a:bodyPr>
          <a:lstStyle/>
          <a:p>
            <a:pPr>
              <a:lnSpc>
                <a:spcPct val="150000"/>
              </a:lnSpc>
            </a:pPr>
            <a:r>
              <a:rPr lang="de-DE" sz="2800" i="1"/>
              <a:t>As-</a:t>
            </a:r>
            <a:r>
              <a:rPr lang="de-DE" sz="2800" i="1" err="1"/>
              <a:t>Built</a:t>
            </a:r>
            <a:r>
              <a:rPr lang="de-DE" sz="2800" i="1"/>
              <a:t> – Nachvermessung mit Kreiselkompass</a:t>
            </a:r>
          </a:p>
        </p:txBody>
      </p:sp>
      <p:sp>
        <p:nvSpPr>
          <p:cNvPr id="3" name="Textfeld 2">
            <a:extLst>
              <a:ext uri="{FF2B5EF4-FFF2-40B4-BE49-F238E27FC236}">
                <a16:creationId xmlns:a16="http://schemas.microsoft.com/office/drawing/2014/main" id="{8D849807-121A-40E0-6D61-7300F0B06F28}"/>
              </a:ext>
            </a:extLst>
          </p:cNvPr>
          <p:cNvSpPr txBox="1"/>
          <p:nvPr/>
        </p:nvSpPr>
        <p:spPr>
          <a:xfrm>
            <a:off x="10780224" y="5049094"/>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pic>
        <p:nvPicPr>
          <p:cNvPr id="11" name="Grafik 10">
            <a:extLst>
              <a:ext uri="{FF2B5EF4-FFF2-40B4-BE49-F238E27FC236}">
                <a16:creationId xmlns:a16="http://schemas.microsoft.com/office/drawing/2014/main" id="{C79D8097-729D-7379-7780-DE295F161F5A}"/>
              </a:ext>
            </a:extLst>
          </p:cNvPr>
          <p:cNvPicPr>
            <a:picLocks noChangeAspect="1"/>
          </p:cNvPicPr>
          <p:nvPr/>
        </p:nvPicPr>
        <p:blipFill>
          <a:blip r:embed="rId2"/>
          <a:stretch>
            <a:fillRect/>
          </a:stretch>
        </p:blipFill>
        <p:spPr>
          <a:xfrm>
            <a:off x="1125055" y="1352939"/>
            <a:ext cx="8985383" cy="4837191"/>
          </a:xfrm>
          <a:prstGeom prst="rect">
            <a:avLst/>
          </a:prstGeom>
        </p:spPr>
      </p:pic>
      <p:sp>
        <p:nvSpPr>
          <p:cNvPr id="4" name="Textfeld 3">
            <a:extLst>
              <a:ext uri="{FF2B5EF4-FFF2-40B4-BE49-F238E27FC236}">
                <a16:creationId xmlns:a16="http://schemas.microsoft.com/office/drawing/2014/main" id="{423154EC-D6D1-7D5C-5680-84A8548ACFBC}"/>
              </a:ext>
            </a:extLst>
          </p:cNvPr>
          <p:cNvSpPr txBox="1"/>
          <p:nvPr/>
        </p:nvSpPr>
        <p:spPr>
          <a:xfrm>
            <a:off x="4415330" y="3771534"/>
            <a:ext cx="7573470" cy="369332"/>
          </a:xfrm>
          <a:prstGeom prst="rect">
            <a:avLst/>
          </a:prstGeom>
          <a:noFill/>
        </p:spPr>
        <p:txBody>
          <a:bodyPr wrap="square" rtlCol="0">
            <a:spAutoFit/>
          </a:bodyPr>
          <a:lstStyle/>
          <a:p>
            <a:r>
              <a:rPr lang="de-DE" b="1"/>
              <a:t>2. Bohrung mit Walk-Over (100m) und dann mit </a:t>
            </a:r>
            <a:r>
              <a:rPr lang="de-DE" b="1" err="1"/>
              <a:t>Gyro</a:t>
            </a:r>
            <a:r>
              <a:rPr lang="de-DE" b="1"/>
              <a:t> (200m), Tiefe max. 24 m</a:t>
            </a:r>
          </a:p>
        </p:txBody>
      </p:sp>
      <p:cxnSp>
        <p:nvCxnSpPr>
          <p:cNvPr id="7" name="Gerade Verbindung mit Pfeil 6">
            <a:extLst>
              <a:ext uri="{FF2B5EF4-FFF2-40B4-BE49-F238E27FC236}">
                <a16:creationId xmlns:a16="http://schemas.microsoft.com/office/drawing/2014/main" id="{BE57D6FD-A0CD-4923-FB61-04B13C44E695}"/>
              </a:ext>
            </a:extLst>
          </p:cNvPr>
          <p:cNvCxnSpPr>
            <a:cxnSpLocks/>
          </p:cNvCxnSpPr>
          <p:nvPr/>
        </p:nvCxnSpPr>
        <p:spPr>
          <a:xfrm flipH="1">
            <a:off x="4599992" y="3999500"/>
            <a:ext cx="655499" cy="1225643"/>
          </a:xfrm>
          <a:prstGeom prst="straightConnector1">
            <a:avLst/>
          </a:prstGeom>
          <a:ln w="158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9479BD7F-C6D8-E17F-81E1-CA95C28D5D96}"/>
              </a:ext>
            </a:extLst>
          </p:cNvPr>
          <p:cNvCxnSpPr>
            <a:cxnSpLocks/>
          </p:cNvCxnSpPr>
          <p:nvPr/>
        </p:nvCxnSpPr>
        <p:spPr>
          <a:xfrm flipH="1" flipV="1">
            <a:off x="3909527" y="2649894"/>
            <a:ext cx="1345964" cy="1121640"/>
          </a:xfrm>
          <a:prstGeom prst="straightConnector1">
            <a:avLst/>
          </a:prstGeom>
          <a:ln w="158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1642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4EC8B-693B-4DE9-8C02-1FAE9317814A}"/>
              </a:ext>
            </a:extLst>
          </p:cNvPr>
          <p:cNvSpPr>
            <a:spLocks noGrp="1"/>
          </p:cNvSpPr>
          <p:nvPr>
            <p:ph type="title"/>
          </p:nvPr>
        </p:nvSpPr>
        <p:spPr>
          <a:xfrm>
            <a:off x="1828800" y="732022"/>
            <a:ext cx="8769531" cy="697409"/>
          </a:xfrm>
        </p:spPr>
        <p:txBody>
          <a:bodyPr>
            <a:noAutofit/>
          </a:bodyPr>
          <a:lstStyle/>
          <a:p>
            <a:pPr>
              <a:lnSpc>
                <a:spcPct val="150000"/>
              </a:lnSpc>
            </a:pPr>
            <a:r>
              <a:rPr lang="de-DE" sz="2800" i="1"/>
              <a:t>As-</a:t>
            </a:r>
            <a:r>
              <a:rPr lang="de-DE" sz="2800" i="1" err="1"/>
              <a:t>Built</a:t>
            </a:r>
            <a:r>
              <a:rPr lang="de-DE" sz="2800" i="1"/>
              <a:t> – Nachvermessung mit Kreiselkompass</a:t>
            </a:r>
          </a:p>
        </p:txBody>
      </p:sp>
      <p:sp>
        <p:nvSpPr>
          <p:cNvPr id="3" name="Textfeld 2">
            <a:extLst>
              <a:ext uri="{FF2B5EF4-FFF2-40B4-BE49-F238E27FC236}">
                <a16:creationId xmlns:a16="http://schemas.microsoft.com/office/drawing/2014/main" id="{8D849807-121A-40E0-6D61-7300F0B06F28}"/>
              </a:ext>
            </a:extLst>
          </p:cNvPr>
          <p:cNvSpPr txBox="1"/>
          <p:nvPr/>
        </p:nvSpPr>
        <p:spPr>
          <a:xfrm>
            <a:off x="10780224" y="5049094"/>
            <a:ext cx="1125637" cy="461665"/>
          </a:xfrm>
          <a:prstGeom prst="rect">
            <a:avLst/>
          </a:prstGeom>
          <a:noFill/>
        </p:spPr>
        <p:txBody>
          <a:bodyPr wrap="square" rtlCol="0">
            <a:spAutoFit/>
          </a:bodyPr>
          <a:lstStyle/>
          <a:p>
            <a:r>
              <a:rPr lang="de-DE" sz="800"/>
              <a:t>Quelle:</a:t>
            </a:r>
          </a:p>
          <a:p>
            <a:r>
              <a:rPr lang="de-DE" sz="800" i="1"/>
              <a:t>LEONHARD WEISS GmbH &amp; Co. KG</a:t>
            </a:r>
            <a:endParaRPr lang="de-DE" sz="800"/>
          </a:p>
        </p:txBody>
      </p:sp>
      <p:pic>
        <p:nvPicPr>
          <p:cNvPr id="6" name="Grafik 5">
            <a:extLst>
              <a:ext uri="{FF2B5EF4-FFF2-40B4-BE49-F238E27FC236}">
                <a16:creationId xmlns:a16="http://schemas.microsoft.com/office/drawing/2014/main" id="{7B770DCD-696D-B1AA-A78B-991769013AA0}"/>
              </a:ext>
            </a:extLst>
          </p:cNvPr>
          <p:cNvPicPr>
            <a:picLocks noChangeAspect="1"/>
          </p:cNvPicPr>
          <p:nvPr/>
        </p:nvPicPr>
        <p:blipFill>
          <a:blip r:embed="rId2"/>
          <a:stretch>
            <a:fillRect/>
          </a:stretch>
        </p:blipFill>
        <p:spPr>
          <a:xfrm>
            <a:off x="1059394" y="1429430"/>
            <a:ext cx="9119079" cy="4924457"/>
          </a:xfrm>
          <a:prstGeom prst="rect">
            <a:avLst/>
          </a:prstGeom>
        </p:spPr>
      </p:pic>
      <p:sp>
        <p:nvSpPr>
          <p:cNvPr id="4" name="Textfeld 3">
            <a:extLst>
              <a:ext uri="{FF2B5EF4-FFF2-40B4-BE49-F238E27FC236}">
                <a16:creationId xmlns:a16="http://schemas.microsoft.com/office/drawing/2014/main" id="{423154EC-D6D1-7D5C-5680-84A8548ACFBC}"/>
              </a:ext>
            </a:extLst>
          </p:cNvPr>
          <p:cNvSpPr txBox="1"/>
          <p:nvPr/>
        </p:nvSpPr>
        <p:spPr>
          <a:xfrm>
            <a:off x="4568330" y="3700851"/>
            <a:ext cx="6030001" cy="369332"/>
          </a:xfrm>
          <a:prstGeom prst="rect">
            <a:avLst/>
          </a:prstGeom>
          <a:noFill/>
        </p:spPr>
        <p:txBody>
          <a:bodyPr wrap="square" rtlCol="0">
            <a:spAutoFit/>
          </a:bodyPr>
          <a:lstStyle/>
          <a:p>
            <a:r>
              <a:rPr lang="de-DE" b="1"/>
              <a:t>3. Bohrung mit </a:t>
            </a:r>
            <a:r>
              <a:rPr lang="de-DE" b="1" err="1"/>
              <a:t>mit</a:t>
            </a:r>
            <a:r>
              <a:rPr lang="de-DE" b="1"/>
              <a:t> </a:t>
            </a:r>
            <a:r>
              <a:rPr lang="de-DE" b="1" err="1"/>
              <a:t>Gyro</a:t>
            </a:r>
            <a:r>
              <a:rPr lang="de-DE" b="1"/>
              <a:t>, Tiefe max. 24 m</a:t>
            </a:r>
          </a:p>
        </p:txBody>
      </p:sp>
      <p:cxnSp>
        <p:nvCxnSpPr>
          <p:cNvPr id="7" name="Gerade Verbindung mit Pfeil 6">
            <a:extLst>
              <a:ext uri="{FF2B5EF4-FFF2-40B4-BE49-F238E27FC236}">
                <a16:creationId xmlns:a16="http://schemas.microsoft.com/office/drawing/2014/main" id="{BE57D6FD-A0CD-4923-FB61-04B13C44E695}"/>
              </a:ext>
            </a:extLst>
          </p:cNvPr>
          <p:cNvCxnSpPr>
            <a:cxnSpLocks/>
          </p:cNvCxnSpPr>
          <p:nvPr/>
        </p:nvCxnSpPr>
        <p:spPr>
          <a:xfrm flipH="1">
            <a:off x="4568330" y="3999500"/>
            <a:ext cx="687161" cy="1511259"/>
          </a:xfrm>
          <a:prstGeom prst="straightConnector1">
            <a:avLst/>
          </a:prstGeom>
          <a:ln w="158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9479BD7F-C6D8-E17F-81E1-CA95C28D5D96}"/>
              </a:ext>
            </a:extLst>
          </p:cNvPr>
          <p:cNvCxnSpPr>
            <a:cxnSpLocks/>
          </p:cNvCxnSpPr>
          <p:nvPr/>
        </p:nvCxnSpPr>
        <p:spPr>
          <a:xfrm flipH="1" flipV="1">
            <a:off x="3768436" y="3074125"/>
            <a:ext cx="1487055" cy="697409"/>
          </a:xfrm>
          <a:prstGeom prst="straightConnector1">
            <a:avLst/>
          </a:prstGeom>
          <a:ln w="15875">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839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4EC8B-693B-4DE9-8C02-1FAE9317814A}"/>
              </a:ext>
            </a:extLst>
          </p:cNvPr>
          <p:cNvSpPr>
            <a:spLocks noGrp="1"/>
          </p:cNvSpPr>
          <p:nvPr>
            <p:ph type="title"/>
          </p:nvPr>
        </p:nvSpPr>
        <p:spPr>
          <a:xfrm>
            <a:off x="1828800" y="732022"/>
            <a:ext cx="8769531" cy="697409"/>
          </a:xfrm>
        </p:spPr>
        <p:txBody>
          <a:bodyPr>
            <a:noAutofit/>
          </a:bodyPr>
          <a:lstStyle/>
          <a:p>
            <a:pPr>
              <a:lnSpc>
                <a:spcPct val="150000"/>
              </a:lnSpc>
            </a:pPr>
            <a:r>
              <a:rPr lang="de-DE" sz="2800" i="1"/>
              <a:t>As-</a:t>
            </a:r>
            <a:r>
              <a:rPr lang="de-DE" sz="2800" i="1" err="1"/>
              <a:t>Built</a:t>
            </a:r>
            <a:r>
              <a:rPr lang="de-DE" sz="2800" i="1"/>
              <a:t> – Nachvermessung mit Kreiselkompass</a:t>
            </a:r>
          </a:p>
        </p:txBody>
      </p:sp>
      <p:sp>
        <p:nvSpPr>
          <p:cNvPr id="3" name="Textfeld 2">
            <a:extLst>
              <a:ext uri="{FF2B5EF4-FFF2-40B4-BE49-F238E27FC236}">
                <a16:creationId xmlns:a16="http://schemas.microsoft.com/office/drawing/2014/main" id="{8D849807-121A-40E0-6D61-7300F0B06F28}"/>
              </a:ext>
            </a:extLst>
          </p:cNvPr>
          <p:cNvSpPr txBox="1"/>
          <p:nvPr/>
        </p:nvSpPr>
        <p:spPr>
          <a:xfrm>
            <a:off x="11293532" y="4981766"/>
            <a:ext cx="1125637" cy="461665"/>
          </a:xfrm>
          <a:prstGeom prst="rect">
            <a:avLst/>
          </a:prstGeom>
          <a:noFill/>
        </p:spPr>
        <p:txBody>
          <a:bodyPr wrap="square" rtlCol="0">
            <a:spAutoFit/>
          </a:bodyPr>
          <a:lstStyle/>
          <a:p>
            <a:r>
              <a:rPr lang="de-DE" sz="800" dirty="0"/>
              <a:t>Quelle:</a:t>
            </a:r>
          </a:p>
          <a:p>
            <a:r>
              <a:rPr lang="de-DE" sz="800" i="1" dirty="0"/>
              <a:t>LEONHARD WEISS GmbH &amp; Co. KG</a:t>
            </a:r>
            <a:endParaRPr lang="de-DE" sz="800" dirty="0"/>
          </a:p>
        </p:txBody>
      </p:sp>
      <p:pic>
        <p:nvPicPr>
          <p:cNvPr id="9" name="Grafik 8">
            <a:extLst>
              <a:ext uri="{FF2B5EF4-FFF2-40B4-BE49-F238E27FC236}">
                <a16:creationId xmlns:a16="http://schemas.microsoft.com/office/drawing/2014/main" id="{55D6BBA1-DA0C-EDE9-29A8-72AA035E9D70}"/>
              </a:ext>
            </a:extLst>
          </p:cNvPr>
          <p:cNvPicPr>
            <a:picLocks noChangeAspect="1"/>
          </p:cNvPicPr>
          <p:nvPr/>
        </p:nvPicPr>
        <p:blipFill>
          <a:blip r:embed="rId2"/>
          <a:stretch>
            <a:fillRect/>
          </a:stretch>
        </p:blipFill>
        <p:spPr>
          <a:xfrm>
            <a:off x="502807" y="1429431"/>
            <a:ext cx="10790725" cy="4795878"/>
          </a:xfrm>
          <a:prstGeom prst="rect">
            <a:avLst/>
          </a:prstGeom>
        </p:spPr>
      </p:pic>
      <p:sp>
        <p:nvSpPr>
          <p:cNvPr id="4" name="Textfeld 3">
            <a:extLst>
              <a:ext uri="{FF2B5EF4-FFF2-40B4-BE49-F238E27FC236}">
                <a16:creationId xmlns:a16="http://schemas.microsoft.com/office/drawing/2014/main" id="{423154EC-D6D1-7D5C-5680-84A8548ACFBC}"/>
              </a:ext>
            </a:extLst>
          </p:cNvPr>
          <p:cNvSpPr txBox="1"/>
          <p:nvPr/>
        </p:nvSpPr>
        <p:spPr>
          <a:xfrm>
            <a:off x="4750223" y="3965212"/>
            <a:ext cx="6670252" cy="646331"/>
          </a:xfrm>
          <a:prstGeom prst="rect">
            <a:avLst/>
          </a:prstGeom>
          <a:noFill/>
        </p:spPr>
        <p:txBody>
          <a:bodyPr wrap="square" rtlCol="0">
            <a:spAutoFit/>
          </a:bodyPr>
          <a:lstStyle/>
          <a:p>
            <a:r>
              <a:rPr lang="de-DE" b="1" dirty="0"/>
              <a:t>Bohrung an anderer Lokation mit Walk-Over, Tiefe max. 18 m</a:t>
            </a:r>
          </a:p>
          <a:p>
            <a:r>
              <a:rPr lang="de-DE" b="1" dirty="0"/>
              <a:t>		-&gt; sehr „genau“ gebohrt trotz Walk-Over !!!</a:t>
            </a:r>
          </a:p>
        </p:txBody>
      </p:sp>
      <p:cxnSp>
        <p:nvCxnSpPr>
          <p:cNvPr id="7" name="Gerade Verbindung mit Pfeil 6">
            <a:extLst>
              <a:ext uri="{FF2B5EF4-FFF2-40B4-BE49-F238E27FC236}">
                <a16:creationId xmlns:a16="http://schemas.microsoft.com/office/drawing/2014/main" id="{BE57D6FD-A0CD-4923-FB61-04B13C44E695}"/>
              </a:ext>
            </a:extLst>
          </p:cNvPr>
          <p:cNvCxnSpPr>
            <a:cxnSpLocks/>
          </p:cNvCxnSpPr>
          <p:nvPr/>
        </p:nvCxnSpPr>
        <p:spPr>
          <a:xfrm flipH="1">
            <a:off x="4373418" y="4334544"/>
            <a:ext cx="882073" cy="1392001"/>
          </a:xfrm>
          <a:prstGeom prst="straightConnector1">
            <a:avLst/>
          </a:prstGeom>
          <a:ln w="158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9479BD7F-C6D8-E17F-81E1-CA95C28D5D96}"/>
              </a:ext>
            </a:extLst>
          </p:cNvPr>
          <p:cNvCxnSpPr>
            <a:cxnSpLocks/>
          </p:cNvCxnSpPr>
          <p:nvPr/>
        </p:nvCxnSpPr>
        <p:spPr>
          <a:xfrm flipH="1" flipV="1">
            <a:off x="3491345" y="2447636"/>
            <a:ext cx="1764146" cy="1517576"/>
          </a:xfrm>
          <a:prstGeom prst="straightConnector1">
            <a:avLst/>
          </a:prstGeom>
          <a:ln w="158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4546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955179"/>
            <a:ext cx="10515600" cy="1076821"/>
          </a:xfrm>
        </p:spPr>
        <p:txBody>
          <a:bodyPr>
            <a:normAutofit/>
          </a:bodyPr>
          <a:lstStyle/>
          <a:p>
            <a:r>
              <a:rPr lang="de-DE" sz="3200"/>
              <a:t>Session 4 – Projektbeispiele</a:t>
            </a:r>
          </a:p>
        </p:txBody>
      </p:sp>
      <p:cxnSp>
        <p:nvCxnSpPr>
          <p:cNvPr id="4" name="Gerader Verbinder 3">
            <a:extLst>
              <a:ext uri="{FF2B5EF4-FFF2-40B4-BE49-F238E27FC236}">
                <a16:creationId xmlns:a16="http://schemas.microsoft.com/office/drawing/2014/main" id="{DFFB6EB3-606A-00DB-044F-934E77DE7954}"/>
              </a:ext>
            </a:extLst>
          </p:cNvPr>
          <p:cNvCxnSpPr/>
          <p:nvPr/>
        </p:nvCxnSpPr>
        <p:spPr>
          <a:xfrm>
            <a:off x="600546" y="1685590"/>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A1852EE1-9C25-7D24-4614-9C6FEEAA4E24}"/>
              </a:ext>
            </a:extLst>
          </p:cNvPr>
          <p:cNvSpPr txBox="1">
            <a:spLocks/>
          </p:cNvSpPr>
          <p:nvPr/>
        </p:nvSpPr>
        <p:spPr>
          <a:xfrm>
            <a:off x="1091515" y="3017504"/>
            <a:ext cx="10406385" cy="18084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3200" dirty="0"/>
              <a:t>Projekt „Hangbohrung 560 m“ (keine Kundenangabe) </a:t>
            </a:r>
          </a:p>
          <a:p>
            <a:pPr marL="0" indent="0" algn="ctr">
              <a:buNone/>
            </a:pPr>
            <a:r>
              <a:rPr lang="de-DE" sz="2000" dirty="0" err="1"/>
              <a:t>Contractor</a:t>
            </a:r>
            <a:r>
              <a:rPr lang="de-DE" sz="2000" dirty="0"/>
              <a:t>: Bohrservice Rhein-Main, Gesellschaft für Horizontalbohrungen mbH</a:t>
            </a:r>
          </a:p>
          <a:p>
            <a:pPr marL="0" indent="0" algn="ctr">
              <a:buNone/>
            </a:pPr>
            <a:endParaRPr lang="de-DE" sz="2000" dirty="0"/>
          </a:p>
          <a:p>
            <a:pPr marL="457200" lvl="1" indent="0">
              <a:lnSpc>
                <a:spcPct val="150000"/>
              </a:lnSpc>
              <a:buNone/>
            </a:pPr>
            <a:endParaRPr lang="de-DE" sz="2000" dirty="0"/>
          </a:p>
          <a:p>
            <a:pPr marL="0" indent="0">
              <a:buFont typeface="Arial" panose="020B0604020202020204" pitchFamily="34" charset="0"/>
              <a:buNone/>
            </a:pPr>
            <a:endParaRPr lang="de-DE" dirty="0"/>
          </a:p>
        </p:txBody>
      </p:sp>
    </p:spTree>
    <p:extLst>
      <p:ext uri="{BB962C8B-B14F-4D97-AF65-F5344CB8AC3E}">
        <p14:creationId xmlns:p14="http://schemas.microsoft.com/office/powerpoint/2010/main" val="367420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dirty="0"/>
              <a:t>Hangbohrung 560 m Ditch </a:t>
            </a:r>
            <a:r>
              <a:rPr lang="de-DE" sz="2800" i="1" dirty="0" err="1"/>
              <a:t>Witch</a:t>
            </a:r>
            <a:r>
              <a:rPr lang="de-DE" sz="2800" i="1" dirty="0"/>
              <a:t> JT 100</a:t>
            </a:r>
            <a:br>
              <a:rPr lang="de-DE" sz="2800" i="1" dirty="0"/>
            </a:br>
            <a:r>
              <a:rPr lang="de-DE" sz="2800" i="1" dirty="0"/>
              <a:t>mit walk-</a:t>
            </a:r>
            <a:r>
              <a:rPr lang="de-DE" sz="2800" i="1" dirty="0" err="1"/>
              <a:t>over</a:t>
            </a:r>
            <a:r>
              <a:rPr lang="de-DE" sz="2800" i="1" dirty="0"/>
              <a:t>-Ortungsverfahren </a:t>
            </a:r>
          </a:p>
        </p:txBody>
      </p:sp>
      <p:pic>
        <p:nvPicPr>
          <p:cNvPr id="5" name="Grafik 4">
            <a:extLst>
              <a:ext uri="{FF2B5EF4-FFF2-40B4-BE49-F238E27FC236}">
                <a16:creationId xmlns:a16="http://schemas.microsoft.com/office/drawing/2014/main" id="{683D3463-89BC-2D02-D5C8-10523650D29F}"/>
              </a:ext>
            </a:extLst>
          </p:cNvPr>
          <p:cNvPicPr>
            <a:picLocks noChangeAspect="1"/>
          </p:cNvPicPr>
          <p:nvPr/>
        </p:nvPicPr>
        <p:blipFill>
          <a:blip r:embed="rId2"/>
          <a:stretch>
            <a:fillRect/>
          </a:stretch>
        </p:blipFill>
        <p:spPr>
          <a:xfrm>
            <a:off x="6675422" y="1692432"/>
            <a:ext cx="3178901" cy="4640465"/>
          </a:xfrm>
          <a:prstGeom prst="rect">
            <a:avLst/>
          </a:prstGeom>
        </p:spPr>
      </p:pic>
      <p:pic>
        <p:nvPicPr>
          <p:cNvPr id="7" name="Grafik 6">
            <a:extLst>
              <a:ext uri="{FF2B5EF4-FFF2-40B4-BE49-F238E27FC236}">
                <a16:creationId xmlns:a16="http://schemas.microsoft.com/office/drawing/2014/main" id="{85907BAB-529B-39B1-DA4D-0E12B231914A}"/>
              </a:ext>
            </a:extLst>
          </p:cNvPr>
          <p:cNvPicPr>
            <a:picLocks noChangeAspect="1"/>
          </p:cNvPicPr>
          <p:nvPr/>
        </p:nvPicPr>
        <p:blipFill>
          <a:blip r:embed="rId3"/>
          <a:stretch>
            <a:fillRect/>
          </a:stretch>
        </p:blipFill>
        <p:spPr>
          <a:xfrm>
            <a:off x="592133" y="2709814"/>
            <a:ext cx="6083289" cy="2455754"/>
          </a:xfrm>
          <a:prstGeom prst="rect">
            <a:avLst/>
          </a:prstGeom>
        </p:spPr>
      </p:pic>
      <p:sp>
        <p:nvSpPr>
          <p:cNvPr id="2" name="Textfeld 1">
            <a:extLst>
              <a:ext uri="{FF2B5EF4-FFF2-40B4-BE49-F238E27FC236}">
                <a16:creationId xmlns:a16="http://schemas.microsoft.com/office/drawing/2014/main" id="{6D7940E0-5A25-B323-CB55-7302768908F1}"/>
              </a:ext>
            </a:extLst>
          </p:cNvPr>
          <p:cNvSpPr txBox="1"/>
          <p:nvPr/>
        </p:nvSpPr>
        <p:spPr>
          <a:xfrm>
            <a:off x="9546337" y="4956451"/>
            <a:ext cx="1996831" cy="461665"/>
          </a:xfrm>
          <a:prstGeom prst="rect">
            <a:avLst/>
          </a:prstGeom>
          <a:noFill/>
        </p:spPr>
        <p:txBody>
          <a:bodyPr wrap="square" rtlCol="0">
            <a:spAutoFit/>
          </a:bodyPr>
          <a:lstStyle/>
          <a:p>
            <a:r>
              <a:rPr lang="de-DE" sz="800" dirty="0"/>
              <a:t>Quelle:</a:t>
            </a:r>
          </a:p>
          <a:p>
            <a:r>
              <a:rPr lang="de-DE" sz="800" dirty="0"/>
              <a:t>Bohrservice Rhein-Main, Gesellschaft für Horizontalbohrungen mbH</a:t>
            </a:r>
          </a:p>
        </p:txBody>
      </p:sp>
    </p:spTree>
    <p:extLst>
      <p:ext uri="{BB962C8B-B14F-4D97-AF65-F5344CB8AC3E}">
        <p14:creationId xmlns:p14="http://schemas.microsoft.com/office/powerpoint/2010/main" val="10614008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dirty="0"/>
              <a:t>Hangbohrung 560 m Ditch </a:t>
            </a:r>
            <a:r>
              <a:rPr lang="de-DE" sz="2800" i="1" dirty="0" err="1"/>
              <a:t>Witch</a:t>
            </a:r>
            <a:r>
              <a:rPr lang="de-DE" sz="2800" i="1" dirty="0"/>
              <a:t> JT 100</a:t>
            </a:r>
            <a:br>
              <a:rPr lang="de-DE" sz="2800" i="1" dirty="0"/>
            </a:br>
            <a:r>
              <a:rPr lang="de-DE" sz="2800" i="1" dirty="0"/>
              <a:t>mit walk-</a:t>
            </a:r>
            <a:r>
              <a:rPr lang="de-DE" sz="2800" i="1" dirty="0" err="1"/>
              <a:t>over</a:t>
            </a:r>
            <a:r>
              <a:rPr lang="de-DE" sz="2800" i="1" dirty="0"/>
              <a:t>-Ortungsverfahren </a:t>
            </a:r>
          </a:p>
        </p:txBody>
      </p:sp>
      <p:sp>
        <p:nvSpPr>
          <p:cNvPr id="2" name="Textfeld 1">
            <a:extLst>
              <a:ext uri="{FF2B5EF4-FFF2-40B4-BE49-F238E27FC236}">
                <a16:creationId xmlns:a16="http://schemas.microsoft.com/office/drawing/2014/main" id="{6D7940E0-5A25-B323-CB55-7302768908F1}"/>
              </a:ext>
            </a:extLst>
          </p:cNvPr>
          <p:cNvSpPr txBox="1"/>
          <p:nvPr/>
        </p:nvSpPr>
        <p:spPr>
          <a:xfrm>
            <a:off x="10016142" y="3987730"/>
            <a:ext cx="1127699" cy="707886"/>
          </a:xfrm>
          <a:prstGeom prst="rect">
            <a:avLst/>
          </a:prstGeom>
          <a:noFill/>
        </p:spPr>
        <p:txBody>
          <a:bodyPr wrap="square" rtlCol="0">
            <a:spAutoFit/>
          </a:bodyPr>
          <a:lstStyle/>
          <a:p>
            <a:r>
              <a:rPr lang="de-DE" sz="800" dirty="0"/>
              <a:t>Quelle:</a:t>
            </a:r>
          </a:p>
          <a:p>
            <a:r>
              <a:rPr lang="de-DE" sz="800" dirty="0"/>
              <a:t>Bohrservice Rhein-Main, Gesellschaft für Horizontalbohrungen mbH</a:t>
            </a:r>
          </a:p>
        </p:txBody>
      </p:sp>
      <p:pic>
        <p:nvPicPr>
          <p:cNvPr id="4" name="Grafik 3">
            <a:extLst>
              <a:ext uri="{FF2B5EF4-FFF2-40B4-BE49-F238E27FC236}">
                <a16:creationId xmlns:a16="http://schemas.microsoft.com/office/drawing/2014/main" id="{B4BD5791-41EA-139E-C957-ED150FD09DF8}"/>
              </a:ext>
            </a:extLst>
          </p:cNvPr>
          <p:cNvPicPr>
            <a:picLocks noChangeAspect="1"/>
          </p:cNvPicPr>
          <p:nvPr/>
        </p:nvPicPr>
        <p:blipFill>
          <a:blip r:embed="rId2"/>
          <a:stretch>
            <a:fillRect/>
          </a:stretch>
        </p:blipFill>
        <p:spPr>
          <a:xfrm>
            <a:off x="459684" y="1782275"/>
            <a:ext cx="9182257" cy="4468371"/>
          </a:xfrm>
          <a:prstGeom prst="rect">
            <a:avLst/>
          </a:prstGeom>
        </p:spPr>
      </p:pic>
    </p:spTree>
    <p:extLst>
      <p:ext uri="{BB962C8B-B14F-4D97-AF65-F5344CB8AC3E}">
        <p14:creationId xmlns:p14="http://schemas.microsoft.com/office/powerpoint/2010/main" val="1787373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dirty="0"/>
              <a:t>Hangbohrung 560 m Ditch </a:t>
            </a:r>
            <a:r>
              <a:rPr lang="de-DE" sz="2800" i="1" dirty="0" err="1"/>
              <a:t>Witch</a:t>
            </a:r>
            <a:r>
              <a:rPr lang="de-DE" sz="2800" i="1" dirty="0"/>
              <a:t> JT 100</a:t>
            </a:r>
            <a:br>
              <a:rPr lang="de-DE" sz="2800" i="1" dirty="0"/>
            </a:br>
            <a:r>
              <a:rPr lang="de-DE" sz="2800" i="1" dirty="0"/>
              <a:t>mit walk-</a:t>
            </a:r>
            <a:r>
              <a:rPr lang="de-DE" sz="2800" i="1" dirty="0" err="1"/>
              <a:t>over</a:t>
            </a:r>
            <a:r>
              <a:rPr lang="de-DE" sz="2800" i="1" dirty="0"/>
              <a:t>-Ortungsverfahren </a:t>
            </a:r>
          </a:p>
        </p:txBody>
      </p:sp>
      <p:sp>
        <p:nvSpPr>
          <p:cNvPr id="2" name="Textfeld 1">
            <a:extLst>
              <a:ext uri="{FF2B5EF4-FFF2-40B4-BE49-F238E27FC236}">
                <a16:creationId xmlns:a16="http://schemas.microsoft.com/office/drawing/2014/main" id="{6D7940E0-5A25-B323-CB55-7302768908F1}"/>
              </a:ext>
            </a:extLst>
          </p:cNvPr>
          <p:cNvSpPr txBox="1"/>
          <p:nvPr/>
        </p:nvSpPr>
        <p:spPr>
          <a:xfrm>
            <a:off x="10810805" y="4268387"/>
            <a:ext cx="1121663" cy="707886"/>
          </a:xfrm>
          <a:prstGeom prst="rect">
            <a:avLst/>
          </a:prstGeom>
          <a:noFill/>
        </p:spPr>
        <p:txBody>
          <a:bodyPr wrap="square" rtlCol="0">
            <a:spAutoFit/>
          </a:bodyPr>
          <a:lstStyle/>
          <a:p>
            <a:r>
              <a:rPr lang="de-DE" sz="800" dirty="0"/>
              <a:t>Quelle:</a:t>
            </a:r>
          </a:p>
          <a:p>
            <a:r>
              <a:rPr lang="de-DE" sz="800" dirty="0"/>
              <a:t>Bohrservice Rhein-Main, Gesellschaft für Horizontalbohrungen mbH</a:t>
            </a:r>
          </a:p>
        </p:txBody>
      </p:sp>
      <p:pic>
        <p:nvPicPr>
          <p:cNvPr id="5" name="Grafik 4">
            <a:extLst>
              <a:ext uri="{FF2B5EF4-FFF2-40B4-BE49-F238E27FC236}">
                <a16:creationId xmlns:a16="http://schemas.microsoft.com/office/drawing/2014/main" id="{C6447B03-E2B9-473C-6B2C-6ED4E2ABC179}"/>
              </a:ext>
            </a:extLst>
          </p:cNvPr>
          <p:cNvPicPr>
            <a:picLocks noChangeAspect="1"/>
          </p:cNvPicPr>
          <p:nvPr/>
        </p:nvPicPr>
        <p:blipFill>
          <a:blip r:embed="rId2"/>
          <a:stretch>
            <a:fillRect/>
          </a:stretch>
        </p:blipFill>
        <p:spPr>
          <a:xfrm>
            <a:off x="648831" y="1990838"/>
            <a:ext cx="9481997" cy="4316177"/>
          </a:xfrm>
          <a:prstGeom prst="rect">
            <a:avLst/>
          </a:prstGeom>
        </p:spPr>
      </p:pic>
    </p:spTree>
    <p:extLst>
      <p:ext uri="{BB962C8B-B14F-4D97-AF65-F5344CB8AC3E}">
        <p14:creationId xmlns:p14="http://schemas.microsoft.com/office/powerpoint/2010/main" val="21420493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dirty="0"/>
              <a:t>Hangbohrung 560 m Ditch </a:t>
            </a:r>
            <a:r>
              <a:rPr lang="de-DE" sz="2800" i="1" dirty="0" err="1"/>
              <a:t>Witch</a:t>
            </a:r>
            <a:r>
              <a:rPr lang="de-DE" sz="2800" i="1" dirty="0"/>
              <a:t> JT 100</a:t>
            </a:r>
            <a:br>
              <a:rPr lang="de-DE" sz="2800" i="1" dirty="0"/>
            </a:br>
            <a:r>
              <a:rPr lang="de-DE" sz="2800" i="1" dirty="0"/>
              <a:t>mit walk-</a:t>
            </a:r>
            <a:r>
              <a:rPr lang="de-DE" sz="2800" i="1" dirty="0" err="1"/>
              <a:t>over</a:t>
            </a:r>
            <a:r>
              <a:rPr lang="de-DE" sz="2800" i="1" dirty="0"/>
              <a:t>-Ortungsverfahren </a:t>
            </a:r>
          </a:p>
        </p:txBody>
      </p:sp>
      <p:sp>
        <p:nvSpPr>
          <p:cNvPr id="2" name="Textfeld 1">
            <a:extLst>
              <a:ext uri="{FF2B5EF4-FFF2-40B4-BE49-F238E27FC236}">
                <a16:creationId xmlns:a16="http://schemas.microsoft.com/office/drawing/2014/main" id="{6D7940E0-5A25-B323-CB55-7302768908F1}"/>
              </a:ext>
            </a:extLst>
          </p:cNvPr>
          <p:cNvSpPr txBox="1"/>
          <p:nvPr/>
        </p:nvSpPr>
        <p:spPr>
          <a:xfrm>
            <a:off x="10810805" y="4268387"/>
            <a:ext cx="1121663" cy="707886"/>
          </a:xfrm>
          <a:prstGeom prst="rect">
            <a:avLst/>
          </a:prstGeom>
          <a:noFill/>
        </p:spPr>
        <p:txBody>
          <a:bodyPr wrap="square" rtlCol="0">
            <a:spAutoFit/>
          </a:bodyPr>
          <a:lstStyle/>
          <a:p>
            <a:r>
              <a:rPr lang="de-DE" sz="800" dirty="0"/>
              <a:t>Quelle:</a:t>
            </a:r>
          </a:p>
          <a:p>
            <a:r>
              <a:rPr lang="de-DE" sz="800" dirty="0"/>
              <a:t>Bohrservice Rhein-Main, Gesellschaft für Horizontalbohrungen mbH</a:t>
            </a:r>
          </a:p>
        </p:txBody>
      </p:sp>
      <p:pic>
        <p:nvPicPr>
          <p:cNvPr id="4" name="Grafik 3">
            <a:extLst>
              <a:ext uri="{FF2B5EF4-FFF2-40B4-BE49-F238E27FC236}">
                <a16:creationId xmlns:a16="http://schemas.microsoft.com/office/drawing/2014/main" id="{08236F6E-EBCC-0D19-EF52-0B0BEEE0C800}"/>
              </a:ext>
            </a:extLst>
          </p:cNvPr>
          <p:cNvPicPr>
            <a:picLocks noChangeAspect="1"/>
          </p:cNvPicPr>
          <p:nvPr/>
        </p:nvPicPr>
        <p:blipFill>
          <a:blip r:embed="rId2"/>
          <a:stretch>
            <a:fillRect/>
          </a:stretch>
        </p:blipFill>
        <p:spPr>
          <a:xfrm>
            <a:off x="341014" y="1867540"/>
            <a:ext cx="6738797" cy="2400847"/>
          </a:xfrm>
          <a:prstGeom prst="rect">
            <a:avLst/>
          </a:prstGeom>
        </p:spPr>
      </p:pic>
      <p:pic>
        <p:nvPicPr>
          <p:cNvPr id="7" name="Grafik 6">
            <a:extLst>
              <a:ext uri="{FF2B5EF4-FFF2-40B4-BE49-F238E27FC236}">
                <a16:creationId xmlns:a16="http://schemas.microsoft.com/office/drawing/2014/main" id="{F26419AB-3E9F-8F37-266D-EA2317B40DE0}"/>
              </a:ext>
            </a:extLst>
          </p:cNvPr>
          <p:cNvPicPr>
            <a:picLocks noChangeAspect="1"/>
          </p:cNvPicPr>
          <p:nvPr/>
        </p:nvPicPr>
        <p:blipFill>
          <a:blip r:embed="rId3"/>
          <a:stretch>
            <a:fillRect/>
          </a:stretch>
        </p:blipFill>
        <p:spPr>
          <a:xfrm>
            <a:off x="4879817" y="3768451"/>
            <a:ext cx="5930987" cy="2440076"/>
          </a:xfrm>
          <a:prstGeom prst="rect">
            <a:avLst/>
          </a:prstGeom>
        </p:spPr>
      </p:pic>
    </p:spTree>
    <p:extLst>
      <p:ext uri="{BB962C8B-B14F-4D97-AF65-F5344CB8AC3E}">
        <p14:creationId xmlns:p14="http://schemas.microsoft.com/office/powerpoint/2010/main" val="23716296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dirty="0"/>
              <a:t>Hangbohrung 560 m Ditch </a:t>
            </a:r>
            <a:r>
              <a:rPr lang="de-DE" sz="2800" i="1" dirty="0" err="1"/>
              <a:t>Witch</a:t>
            </a:r>
            <a:r>
              <a:rPr lang="de-DE" sz="2800" i="1" dirty="0"/>
              <a:t> JT 100</a:t>
            </a:r>
            <a:br>
              <a:rPr lang="de-DE" sz="2800" i="1" dirty="0"/>
            </a:br>
            <a:r>
              <a:rPr lang="de-DE" sz="2800" i="1" dirty="0"/>
              <a:t>mit walk-</a:t>
            </a:r>
            <a:r>
              <a:rPr lang="de-DE" sz="2800" i="1" dirty="0" err="1"/>
              <a:t>over</a:t>
            </a:r>
            <a:r>
              <a:rPr lang="de-DE" sz="2800" i="1" dirty="0"/>
              <a:t>-Ortungsverfahren </a:t>
            </a:r>
          </a:p>
        </p:txBody>
      </p:sp>
      <p:sp>
        <p:nvSpPr>
          <p:cNvPr id="2" name="Textfeld 1">
            <a:extLst>
              <a:ext uri="{FF2B5EF4-FFF2-40B4-BE49-F238E27FC236}">
                <a16:creationId xmlns:a16="http://schemas.microsoft.com/office/drawing/2014/main" id="{6D7940E0-5A25-B323-CB55-7302768908F1}"/>
              </a:ext>
            </a:extLst>
          </p:cNvPr>
          <p:cNvSpPr txBox="1"/>
          <p:nvPr/>
        </p:nvSpPr>
        <p:spPr>
          <a:xfrm>
            <a:off x="10593522" y="5282375"/>
            <a:ext cx="1121663" cy="707886"/>
          </a:xfrm>
          <a:prstGeom prst="rect">
            <a:avLst/>
          </a:prstGeom>
          <a:noFill/>
        </p:spPr>
        <p:txBody>
          <a:bodyPr wrap="square" rtlCol="0">
            <a:spAutoFit/>
          </a:bodyPr>
          <a:lstStyle/>
          <a:p>
            <a:r>
              <a:rPr lang="de-DE" sz="800" dirty="0"/>
              <a:t>Quelle:</a:t>
            </a:r>
          </a:p>
          <a:p>
            <a:r>
              <a:rPr lang="de-DE" sz="800" dirty="0"/>
              <a:t>Bohrservice Rhein-Main, Gesellschaft für Horizontalbohrungen mbH</a:t>
            </a:r>
          </a:p>
        </p:txBody>
      </p:sp>
      <p:pic>
        <p:nvPicPr>
          <p:cNvPr id="4" name="Grafik 3">
            <a:extLst>
              <a:ext uri="{FF2B5EF4-FFF2-40B4-BE49-F238E27FC236}">
                <a16:creationId xmlns:a16="http://schemas.microsoft.com/office/drawing/2014/main" id="{8EEE4D38-50DF-EB88-9933-CF651521A1A3}"/>
              </a:ext>
            </a:extLst>
          </p:cNvPr>
          <p:cNvPicPr>
            <a:picLocks noChangeAspect="1"/>
          </p:cNvPicPr>
          <p:nvPr/>
        </p:nvPicPr>
        <p:blipFill>
          <a:blip r:embed="rId2"/>
          <a:stretch>
            <a:fillRect/>
          </a:stretch>
        </p:blipFill>
        <p:spPr>
          <a:xfrm>
            <a:off x="640445" y="1801638"/>
            <a:ext cx="9608077" cy="4618544"/>
          </a:xfrm>
          <a:prstGeom prst="rect">
            <a:avLst/>
          </a:prstGeom>
        </p:spPr>
      </p:pic>
    </p:spTree>
    <p:extLst>
      <p:ext uri="{BB962C8B-B14F-4D97-AF65-F5344CB8AC3E}">
        <p14:creationId xmlns:p14="http://schemas.microsoft.com/office/powerpoint/2010/main" val="2553941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a:xfrm>
            <a:off x="838200" y="749290"/>
            <a:ext cx="10515600" cy="697409"/>
          </a:xfrm>
        </p:spPr>
        <p:txBody>
          <a:bodyPr>
            <a:normAutofit/>
          </a:bodyPr>
          <a:lstStyle/>
          <a:p>
            <a:r>
              <a:rPr lang="de-DE" sz="2800" dirty="0"/>
              <a:t>Agenda</a:t>
            </a:r>
          </a:p>
        </p:txBody>
      </p:sp>
      <p:sp>
        <p:nvSpPr>
          <p:cNvPr id="3" name="Inhaltsplatzhalter 2">
            <a:extLst>
              <a:ext uri="{FF2B5EF4-FFF2-40B4-BE49-F238E27FC236}">
                <a16:creationId xmlns:a16="http://schemas.microsoft.com/office/drawing/2014/main" id="{E7FF3423-2503-AE62-D5F1-6D8A43953E5B}"/>
              </a:ext>
            </a:extLst>
          </p:cNvPr>
          <p:cNvSpPr>
            <a:spLocks noGrp="1"/>
          </p:cNvSpPr>
          <p:nvPr>
            <p:ph idx="1"/>
          </p:nvPr>
        </p:nvSpPr>
        <p:spPr>
          <a:xfrm>
            <a:off x="838200" y="1446699"/>
            <a:ext cx="10582275" cy="5027745"/>
          </a:xfrm>
        </p:spPr>
        <p:txBody>
          <a:bodyPr vert="horz" lIns="91440" tIns="45720" rIns="91440" bIns="45720" rtlCol="0" anchor="t">
            <a:normAutofit fontScale="70000" lnSpcReduction="20000"/>
          </a:bodyPr>
          <a:lstStyle/>
          <a:p>
            <a:pPr marL="0" indent="0">
              <a:buNone/>
            </a:pPr>
            <a:r>
              <a:rPr lang="de-DE" sz="3100" b="1">
                <a:latin typeface="Arial"/>
                <a:cs typeface="Arial"/>
              </a:rPr>
              <a:t>Session 1 	Historie, technischer Aufbau, Wirkungsweisen </a:t>
            </a:r>
          </a:p>
          <a:p>
            <a:pPr marL="0" indent="0">
              <a:buNone/>
            </a:pPr>
            <a:r>
              <a:rPr lang="de-DE" sz="3100">
                <a:latin typeface="Arial"/>
                <a:cs typeface="Arial"/>
              </a:rPr>
              <a:t>		Historie, Aufbau BHA, Wirkungsweise, eingesetzte HDD-Anlagen, 			Vortriebsraten, Steuerbarkeit, Einsatzgebiete/Anwendungsgrenzen, 		(Bohrlängen, -radien, Baugrund), Geräte-Kosten</a:t>
            </a:r>
          </a:p>
          <a:p>
            <a:pPr marL="0" indent="0">
              <a:buNone/>
            </a:pPr>
            <a:endParaRPr lang="en-US" sz="1500"/>
          </a:p>
          <a:p>
            <a:pPr marL="0" indent="0">
              <a:buNone/>
            </a:pPr>
            <a:r>
              <a:rPr lang="de-DE" sz="3100" b="1">
                <a:latin typeface="Arial"/>
                <a:cs typeface="Arial"/>
              </a:rPr>
              <a:t>Session 2</a:t>
            </a:r>
            <a:r>
              <a:rPr lang="de-DE" sz="3100">
                <a:latin typeface="Arial"/>
                <a:cs typeface="Arial"/>
              </a:rPr>
              <a:t> 	</a:t>
            </a:r>
            <a:r>
              <a:rPr lang="de-DE" sz="3100" b="1">
                <a:latin typeface="Arial"/>
                <a:cs typeface="Arial"/>
              </a:rPr>
              <a:t>Messverfahren/Ortungsverfahren im Vergleich </a:t>
            </a:r>
          </a:p>
          <a:p>
            <a:pPr marL="0" indent="0">
              <a:buNone/>
            </a:pPr>
            <a:r>
              <a:rPr lang="de-DE" sz="3100">
                <a:latin typeface="Arial"/>
                <a:cs typeface="Arial"/>
              </a:rPr>
              <a:t>		Walk-Over vs. Wire-Line, Wire-Line mit Doppelbohrgestänge?, 			Genauigkeiten, Einsatzgebiete/-grenzen der Mess-					/Ortungsverfahren, Zeitbedarf, Kosten </a:t>
            </a:r>
          </a:p>
          <a:p>
            <a:pPr marL="0" indent="0">
              <a:buNone/>
            </a:pPr>
            <a:endParaRPr lang="de-DE" sz="1500" b="1"/>
          </a:p>
          <a:p>
            <a:pPr marL="0" indent="0">
              <a:buNone/>
            </a:pPr>
            <a:r>
              <a:rPr lang="de-DE" sz="3100" b="1">
                <a:latin typeface="Arial"/>
                <a:cs typeface="Arial"/>
              </a:rPr>
              <a:t>Session 3 </a:t>
            </a:r>
            <a:r>
              <a:rPr lang="de-DE" sz="3100">
                <a:latin typeface="Arial"/>
                <a:cs typeface="Arial"/>
              </a:rPr>
              <a:t> 	</a:t>
            </a:r>
            <a:r>
              <a:rPr lang="de-DE" sz="3100" b="1">
                <a:latin typeface="Arial"/>
                <a:cs typeface="Arial"/>
              </a:rPr>
              <a:t>Bohrspülung und Bohrlochhydraulik</a:t>
            </a:r>
          </a:p>
          <a:p>
            <a:pPr marL="0" indent="0">
              <a:buNone/>
            </a:pPr>
            <a:r>
              <a:rPr lang="de-DE" sz="3100">
                <a:latin typeface="Arial"/>
                <a:cs typeface="Arial"/>
              </a:rPr>
              <a:t>		Spülungsbedarf, Pumpenbedarf, Umweltaspekte, Bohrlochreinigung, 		Spülungsdrücke, Spülungsaustritte, Bohrlochreinigung, Kosten für 		Bohrspülung und Verschleiß der Werkzeuge</a:t>
            </a:r>
          </a:p>
          <a:p>
            <a:pPr marL="0" indent="0">
              <a:buNone/>
            </a:pPr>
            <a:endParaRPr lang="de-DE" sz="1500" b="1"/>
          </a:p>
          <a:p>
            <a:pPr marL="0" indent="0">
              <a:buNone/>
            </a:pPr>
            <a:r>
              <a:rPr lang="de-DE" sz="3100" b="1">
                <a:latin typeface="Arial"/>
                <a:cs typeface="Arial"/>
              </a:rPr>
              <a:t>Session 4 </a:t>
            </a:r>
            <a:r>
              <a:rPr lang="de-DE" sz="3100">
                <a:latin typeface="Arial"/>
                <a:cs typeface="Arial"/>
              </a:rPr>
              <a:t> 	</a:t>
            </a:r>
            <a:r>
              <a:rPr lang="de-DE" sz="3000" b="1">
                <a:latin typeface="Arial"/>
                <a:cs typeface="Arial"/>
              </a:rPr>
              <a:t>Vergleichstabelle</a:t>
            </a:r>
            <a:r>
              <a:rPr lang="de-DE" sz="3100">
                <a:latin typeface="Arial"/>
                <a:cs typeface="Arial"/>
              </a:rPr>
              <a:t>/</a:t>
            </a:r>
            <a:r>
              <a:rPr lang="de-DE" sz="3100" b="1">
                <a:latin typeface="Arial"/>
                <a:cs typeface="Arial"/>
              </a:rPr>
              <a:t>Unterscheidungsmatrix und Projektbeispiele</a:t>
            </a:r>
          </a:p>
          <a:p>
            <a:pPr marL="0" indent="0">
              <a:buNone/>
            </a:pPr>
            <a:r>
              <a:rPr lang="de-DE" sz="3100" b="1">
                <a:latin typeface="Arial"/>
                <a:cs typeface="Arial"/>
              </a:rPr>
              <a:t>		</a:t>
            </a:r>
            <a:r>
              <a:rPr lang="de-DE" sz="3000">
                <a:latin typeface="Arial"/>
                <a:cs typeface="Arial"/>
              </a:rPr>
              <a:t>Vergleichstabelle/</a:t>
            </a:r>
            <a:r>
              <a:rPr lang="de-DE" sz="3100">
                <a:latin typeface="Arial"/>
                <a:cs typeface="Arial"/>
              </a:rPr>
              <a:t>Unterscheidungsmatrix, Projektbeispiele</a:t>
            </a:r>
            <a:endParaRPr lang="de-DE" sz="2400"/>
          </a:p>
        </p:txBody>
      </p:sp>
    </p:spTree>
    <p:extLst>
      <p:ext uri="{BB962C8B-B14F-4D97-AF65-F5344CB8AC3E}">
        <p14:creationId xmlns:p14="http://schemas.microsoft.com/office/powerpoint/2010/main" val="10120067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051AF-73B2-8A59-9D49-2F6AC3CA0BAE}"/>
            </a:ext>
          </a:extLst>
        </p:cNvPr>
        <p:cNvGrpSpPr/>
        <p:nvPr/>
      </p:nvGrpSpPr>
      <p:grpSpPr>
        <a:xfrm>
          <a:off x="0" y="0"/>
          <a:ext cx="0" cy="0"/>
          <a:chOff x="0" y="0"/>
          <a:chExt cx="0" cy="0"/>
        </a:xfrm>
      </p:grpSpPr>
      <p:sp>
        <p:nvSpPr>
          <p:cNvPr id="13" name="Titel 1">
            <a:extLst>
              <a:ext uri="{FF2B5EF4-FFF2-40B4-BE49-F238E27FC236}">
                <a16:creationId xmlns:a16="http://schemas.microsoft.com/office/drawing/2014/main" id="{089F915A-FC58-5047-CCB6-69B8FAA2AB27}"/>
              </a:ext>
            </a:extLst>
          </p:cNvPr>
          <p:cNvSpPr>
            <a:spLocks noGrp="1"/>
          </p:cNvSpPr>
          <p:nvPr>
            <p:ph type="title"/>
          </p:nvPr>
        </p:nvSpPr>
        <p:spPr>
          <a:xfrm>
            <a:off x="2275266" y="980312"/>
            <a:ext cx="7641467" cy="697409"/>
          </a:xfrm>
        </p:spPr>
        <p:txBody>
          <a:bodyPr>
            <a:noAutofit/>
          </a:bodyPr>
          <a:lstStyle/>
          <a:p>
            <a:pPr>
              <a:lnSpc>
                <a:spcPct val="100000"/>
              </a:lnSpc>
            </a:pPr>
            <a:r>
              <a:rPr lang="de-DE" sz="2800" i="1" dirty="0"/>
              <a:t>Hangbohrung 560 m Ditch </a:t>
            </a:r>
            <a:r>
              <a:rPr lang="de-DE" sz="2800" i="1" dirty="0" err="1"/>
              <a:t>Witch</a:t>
            </a:r>
            <a:r>
              <a:rPr lang="de-DE" sz="2800" i="1" dirty="0"/>
              <a:t> JT 100</a:t>
            </a:r>
            <a:br>
              <a:rPr lang="de-DE" sz="2800" i="1" dirty="0"/>
            </a:br>
            <a:r>
              <a:rPr lang="de-DE" sz="2800" i="1" dirty="0"/>
              <a:t>mit walk-</a:t>
            </a:r>
            <a:r>
              <a:rPr lang="de-DE" sz="2800" i="1" dirty="0" err="1"/>
              <a:t>over</a:t>
            </a:r>
            <a:r>
              <a:rPr lang="de-DE" sz="2800" i="1" dirty="0"/>
              <a:t>-Ortungsverfahren </a:t>
            </a:r>
          </a:p>
        </p:txBody>
      </p:sp>
      <p:sp>
        <p:nvSpPr>
          <p:cNvPr id="2" name="Textfeld 1">
            <a:extLst>
              <a:ext uri="{FF2B5EF4-FFF2-40B4-BE49-F238E27FC236}">
                <a16:creationId xmlns:a16="http://schemas.microsoft.com/office/drawing/2014/main" id="{6D7940E0-5A25-B323-CB55-7302768908F1}"/>
              </a:ext>
            </a:extLst>
          </p:cNvPr>
          <p:cNvSpPr txBox="1"/>
          <p:nvPr/>
        </p:nvSpPr>
        <p:spPr>
          <a:xfrm>
            <a:off x="10713331" y="2809724"/>
            <a:ext cx="1121663" cy="707886"/>
          </a:xfrm>
          <a:prstGeom prst="rect">
            <a:avLst/>
          </a:prstGeom>
          <a:noFill/>
        </p:spPr>
        <p:txBody>
          <a:bodyPr wrap="square" rtlCol="0">
            <a:spAutoFit/>
          </a:bodyPr>
          <a:lstStyle/>
          <a:p>
            <a:r>
              <a:rPr lang="de-DE" sz="800" dirty="0"/>
              <a:t>Quelle:</a:t>
            </a:r>
          </a:p>
          <a:p>
            <a:r>
              <a:rPr lang="de-DE" sz="800" dirty="0"/>
              <a:t>Bohrservice Rhein-Main, Gesellschaft für Horizontalbohrungen mbH</a:t>
            </a:r>
          </a:p>
        </p:txBody>
      </p:sp>
      <p:pic>
        <p:nvPicPr>
          <p:cNvPr id="6" name="Grafik 5">
            <a:extLst>
              <a:ext uri="{FF2B5EF4-FFF2-40B4-BE49-F238E27FC236}">
                <a16:creationId xmlns:a16="http://schemas.microsoft.com/office/drawing/2014/main" id="{C64B13E2-FA27-5456-F2C1-94DF3DA5FDE9}"/>
              </a:ext>
            </a:extLst>
          </p:cNvPr>
          <p:cNvPicPr>
            <a:picLocks noChangeAspect="1"/>
          </p:cNvPicPr>
          <p:nvPr/>
        </p:nvPicPr>
        <p:blipFill>
          <a:blip r:embed="rId2"/>
          <a:stretch>
            <a:fillRect/>
          </a:stretch>
        </p:blipFill>
        <p:spPr>
          <a:xfrm>
            <a:off x="1271471" y="1920493"/>
            <a:ext cx="9322051" cy="4411328"/>
          </a:xfrm>
          <a:prstGeom prst="rect">
            <a:avLst/>
          </a:prstGeom>
        </p:spPr>
      </p:pic>
      <p:cxnSp>
        <p:nvCxnSpPr>
          <p:cNvPr id="7" name="Gerade Verbindung mit Pfeil 6">
            <a:extLst>
              <a:ext uri="{FF2B5EF4-FFF2-40B4-BE49-F238E27FC236}">
                <a16:creationId xmlns:a16="http://schemas.microsoft.com/office/drawing/2014/main" id="{778BBD3A-D8AD-A1FF-B823-8EDE7001BCEB}"/>
              </a:ext>
            </a:extLst>
          </p:cNvPr>
          <p:cNvCxnSpPr>
            <a:cxnSpLocks/>
          </p:cNvCxnSpPr>
          <p:nvPr/>
        </p:nvCxnSpPr>
        <p:spPr>
          <a:xfrm flipH="1" flipV="1">
            <a:off x="7835221" y="4068764"/>
            <a:ext cx="2511261" cy="97083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7E9EDF11-BBFB-E1AD-EFA5-FF45CBD19D6F}"/>
              </a:ext>
            </a:extLst>
          </p:cNvPr>
          <p:cNvSpPr txBox="1"/>
          <p:nvPr/>
        </p:nvSpPr>
        <p:spPr>
          <a:xfrm>
            <a:off x="10362349" y="4895834"/>
            <a:ext cx="1348968" cy="461665"/>
          </a:xfrm>
          <a:prstGeom prst="rect">
            <a:avLst/>
          </a:prstGeom>
          <a:noFill/>
        </p:spPr>
        <p:txBody>
          <a:bodyPr wrap="square" rtlCol="0">
            <a:spAutoFit/>
          </a:bodyPr>
          <a:lstStyle/>
          <a:p>
            <a:r>
              <a:rPr lang="de-DE" sz="2400" dirty="0"/>
              <a:t>As </a:t>
            </a:r>
            <a:r>
              <a:rPr lang="de-DE" sz="2400" dirty="0" err="1"/>
              <a:t>Built</a:t>
            </a:r>
            <a:endParaRPr lang="de-DE" sz="2400" dirty="0"/>
          </a:p>
        </p:txBody>
      </p:sp>
      <p:cxnSp>
        <p:nvCxnSpPr>
          <p:cNvPr id="9" name="Gerade Verbindung mit Pfeil 8">
            <a:extLst>
              <a:ext uri="{FF2B5EF4-FFF2-40B4-BE49-F238E27FC236}">
                <a16:creationId xmlns:a16="http://schemas.microsoft.com/office/drawing/2014/main" id="{07FBE927-A886-1BBF-EEBF-D1B34EA3F65B}"/>
              </a:ext>
            </a:extLst>
          </p:cNvPr>
          <p:cNvCxnSpPr>
            <a:cxnSpLocks/>
          </p:cNvCxnSpPr>
          <p:nvPr/>
        </p:nvCxnSpPr>
        <p:spPr>
          <a:xfrm flipH="1">
            <a:off x="7306147" y="1995055"/>
            <a:ext cx="3472689" cy="1943202"/>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03EDD066-483D-6B07-6EAB-D9FF536639A2}"/>
              </a:ext>
            </a:extLst>
          </p:cNvPr>
          <p:cNvSpPr txBox="1"/>
          <p:nvPr/>
        </p:nvSpPr>
        <p:spPr>
          <a:xfrm>
            <a:off x="10713331" y="1677721"/>
            <a:ext cx="1348968" cy="461665"/>
          </a:xfrm>
          <a:prstGeom prst="rect">
            <a:avLst/>
          </a:prstGeom>
          <a:noFill/>
        </p:spPr>
        <p:txBody>
          <a:bodyPr wrap="square" rtlCol="0">
            <a:spAutoFit/>
          </a:bodyPr>
          <a:lstStyle/>
          <a:p>
            <a:r>
              <a:rPr lang="de-DE" sz="2400" dirty="0"/>
              <a:t>Design</a:t>
            </a:r>
          </a:p>
        </p:txBody>
      </p:sp>
    </p:spTree>
    <p:extLst>
      <p:ext uri="{BB962C8B-B14F-4D97-AF65-F5344CB8AC3E}">
        <p14:creationId xmlns:p14="http://schemas.microsoft.com/office/powerpoint/2010/main" val="23134240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E37BA-F8EF-36F6-47A1-C5BF058B8139}"/>
              </a:ext>
            </a:extLst>
          </p:cNvPr>
          <p:cNvSpPr>
            <a:spLocks noGrp="1"/>
          </p:cNvSpPr>
          <p:nvPr>
            <p:ph type="title"/>
          </p:nvPr>
        </p:nvSpPr>
        <p:spPr/>
        <p:txBody>
          <a:bodyPr>
            <a:normAutofit/>
          </a:bodyPr>
          <a:lstStyle/>
          <a:p>
            <a:r>
              <a:rPr lang="de-DE" sz="3200"/>
              <a:t>Abschlussdiskussion</a:t>
            </a:r>
          </a:p>
        </p:txBody>
      </p:sp>
    </p:spTree>
    <p:extLst>
      <p:ext uri="{BB962C8B-B14F-4D97-AF65-F5344CB8AC3E}">
        <p14:creationId xmlns:p14="http://schemas.microsoft.com/office/powerpoint/2010/main" val="118300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909459"/>
            <a:ext cx="11058144" cy="1076821"/>
          </a:xfrm>
        </p:spPr>
        <p:txBody>
          <a:bodyPr>
            <a:normAutofit/>
          </a:bodyPr>
          <a:lstStyle/>
          <a:p>
            <a:r>
              <a:rPr lang="de-DE" sz="32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838200" y="2121408"/>
            <a:ext cx="10515600" cy="4351338"/>
          </a:xfrm>
        </p:spPr>
        <p:txBody>
          <a:bodyPr>
            <a:normAutofit fontScale="85000" lnSpcReduction="20000"/>
          </a:bodyPr>
          <a:lstStyle/>
          <a:p>
            <a:pPr marL="342900" lvl="0" indent="-342900">
              <a:lnSpc>
                <a:spcPct val="110000"/>
              </a:lnSpc>
              <a:buFont typeface="Symbol" panose="05050102010706020507" pitchFamily="18" charset="2"/>
              <a:buChar char=""/>
            </a:pPr>
            <a:r>
              <a:rPr lang="de-DE" kern="100" dirty="0">
                <a:effectLst/>
                <a:latin typeface="Arial" panose="020B0604020202020204" pitchFamily="34" charset="0"/>
                <a:ea typeface="Arial" panose="020B0604020202020204" pitchFamily="34" charset="0"/>
                <a:cs typeface="Times New Roman" panose="02020603050405020304" pitchFamily="18" charset="0"/>
              </a:rPr>
              <a:t>Kurze Historie der (Bohr)Mud-Motoren un</a:t>
            </a:r>
            <a:r>
              <a:rPr lang="de-DE" kern="100" dirty="0">
                <a:ea typeface="Arial" panose="020B0604020202020204" pitchFamily="34" charset="0"/>
                <a:cs typeface="Times New Roman" panose="02020603050405020304" pitchFamily="18" charset="0"/>
              </a:rPr>
              <a:t>d Doppelbohrgestänge-Systeme</a:t>
            </a:r>
            <a:endParaRPr lang="de-DE" kern="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0000"/>
              </a:lnSpc>
              <a:buFont typeface="Symbol" panose="05050102010706020507" pitchFamily="18" charset="2"/>
              <a:buChar char=""/>
            </a:pPr>
            <a:r>
              <a:rPr lang="de-DE" kern="100" dirty="0">
                <a:effectLst/>
                <a:latin typeface="Arial" panose="020B0604020202020204" pitchFamily="34" charset="0"/>
                <a:ea typeface="Arial" panose="020B0604020202020204" pitchFamily="34" charset="0"/>
                <a:cs typeface="Times New Roman" panose="02020603050405020304" pitchFamily="18" charset="0"/>
              </a:rPr>
              <a:t>Technischer Aufbau der Systeme und Abmessungen </a:t>
            </a:r>
          </a:p>
          <a:p>
            <a:pPr marL="342900" indent="-342900">
              <a:lnSpc>
                <a:spcPct val="110000"/>
              </a:lnSpc>
              <a:buFont typeface="Symbol" panose="05050102010706020507" pitchFamily="18" charset="2"/>
              <a:buChar char=""/>
            </a:pPr>
            <a:r>
              <a:rPr lang="de-DE" kern="100" dirty="0">
                <a:ea typeface="Arial" panose="020B0604020202020204" pitchFamily="34" charset="0"/>
                <a:cs typeface="Times New Roman" panose="02020603050405020304" pitchFamily="18" charset="0"/>
              </a:rPr>
              <a:t>Eingesetzte HDD-Anlagen</a:t>
            </a:r>
          </a:p>
          <a:p>
            <a:pPr marL="342900" lvl="0" indent="-342900">
              <a:lnSpc>
                <a:spcPct val="110000"/>
              </a:lnSpc>
              <a:buFont typeface="Symbol" panose="05050102010706020507" pitchFamily="18" charset="2"/>
              <a:buChar char=""/>
            </a:pPr>
            <a:r>
              <a:rPr lang="de-DE" kern="100" dirty="0">
                <a:effectLst/>
                <a:latin typeface="Arial" panose="020B0604020202020204" pitchFamily="34" charset="0"/>
                <a:ea typeface="Arial" panose="020B0604020202020204" pitchFamily="34" charset="0"/>
                <a:cs typeface="Times New Roman" panose="02020603050405020304" pitchFamily="18" charset="0"/>
              </a:rPr>
              <a:t>Wirkungsweisen und Kräfteübertragung (Drehmoment, Drehzahl, Durchflussmengen)</a:t>
            </a:r>
          </a:p>
          <a:p>
            <a:pPr marL="342900" indent="-342900">
              <a:lnSpc>
                <a:spcPct val="110000"/>
              </a:lnSpc>
              <a:buFont typeface="Symbol" panose="05050102010706020507" pitchFamily="18" charset="2"/>
              <a:buChar char=""/>
            </a:pPr>
            <a:r>
              <a:rPr lang="de-DE" kern="100" dirty="0">
                <a:ea typeface="Arial" panose="020B0604020202020204" pitchFamily="34" charset="0"/>
                <a:cs typeface="Times New Roman" panose="02020603050405020304" pitchFamily="18" charset="0"/>
              </a:rPr>
              <a:t>Vortriebsraten</a:t>
            </a:r>
          </a:p>
          <a:p>
            <a:pPr marL="342900" lvl="0" indent="-342900">
              <a:lnSpc>
                <a:spcPct val="110000"/>
              </a:lnSpc>
              <a:buFont typeface="Symbol" panose="05050102010706020507" pitchFamily="18" charset="2"/>
              <a:buChar char=""/>
            </a:pPr>
            <a:r>
              <a:rPr lang="de-DE" kern="100" dirty="0">
                <a:effectLst/>
                <a:latin typeface="Arial" panose="020B0604020202020204" pitchFamily="34" charset="0"/>
                <a:ea typeface="Arial" panose="020B0604020202020204" pitchFamily="34" charset="0"/>
                <a:cs typeface="Times New Roman" panose="02020603050405020304" pitchFamily="18" charset="0"/>
              </a:rPr>
              <a:t>Steuerbarkeit</a:t>
            </a:r>
          </a:p>
          <a:p>
            <a:pPr marL="342900" lvl="0" indent="-342900">
              <a:lnSpc>
                <a:spcPct val="110000"/>
              </a:lnSpc>
              <a:buFont typeface="Symbol" panose="05050102010706020507" pitchFamily="18" charset="2"/>
              <a:buChar char=""/>
            </a:pPr>
            <a:r>
              <a:rPr lang="de-DE" kern="100" dirty="0">
                <a:effectLst/>
                <a:latin typeface="Arial" panose="020B0604020202020204" pitchFamily="34" charset="0"/>
                <a:ea typeface="Arial" panose="020B0604020202020204" pitchFamily="34" charset="0"/>
                <a:cs typeface="Times New Roman" panose="02020603050405020304" pitchFamily="18" charset="0"/>
              </a:rPr>
              <a:t>Einsatzgebiete/Anwendungs</a:t>
            </a:r>
            <a:r>
              <a:rPr lang="de-DE" kern="100" dirty="0">
                <a:ea typeface="Arial" panose="020B0604020202020204" pitchFamily="34" charset="0"/>
                <a:cs typeface="Times New Roman" panose="02020603050405020304" pitchFamily="18" charset="0"/>
              </a:rPr>
              <a:t>grenzen</a:t>
            </a:r>
            <a:r>
              <a:rPr lang="de-DE" kern="100" dirty="0">
                <a:effectLst/>
                <a:latin typeface="Arial" panose="020B0604020202020204" pitchFamily="34" charset="0"/>
                <a:ea typeface="Arial" panose="020B0604020202020204" pitchFamily="34" charset="0"/>
                <a:cs typeface="Times New Roman" panose="02020603050405020304" pitchFamily="18" charset="0"/>
              </a:rPr>
              <a:t> (Bohrlängen, Bohrradius, Baugrund/Geologie, Schleppgestänge)</a:t>
            </a:r>
          </a:p>
          <a:p>
            <a:pPr marL="342900" lvl="0" indent="-342900">
              <a:lnSpc>
                <a:spcPct val="110000"/>
              </a:lnSpc>
              <a:buFont typeface="Symbol" panose="05050102010706020507" pitchFamily="18" charset="2"/>
              <a:buChar char=""/>
            </a:pPr>
            <a:r>
              <a:rPr lang="de-DE" kern="100" dirty="0">
                <a:effectLst/>
                <a:latin typeface="Arial" panose="020B0604020202020204" pitchFamily="34" charset="0"/>
                <a:ea typeface="Arial" panose="020B0604020202020204" pitchFamily="34" charset="0"/>
                <a:cs typeface="Times New Roman" panose="02020603050405020304" pitchFamily="18" charset="0"/>
              </a:rPr>
              <a:t>Gerätekosten inkl. Inspektion und Verschleiß (auch Gestänge)</a:t>
            </a:r>
          </a:p>
          <a:p>
            <a:pPr marL="0" indent="0">
              <a:buNone/>
            </a:pPr>
            <a:endParaRPr lang="de-DE" dirty="0">
              <a:effectLst/>
              <a:latin typeface="Calibri" panose="020F0502020204030204" pitchFamily="34" charset="0"/>
              <a:ea typeface="Calibri" panose="020F0502020204030204" pitchFamily="34" charset="0"/>
            </a:endParaRPr>
          </a:p>
          <a:p>
            <a:endParaRPr lang="de-DE" dirty="0"/>
          </a:p>
        </p:txBody>
      </p:sp>
      <p:cxnSp>
        <p:nvCxnSpPr>
          <p:cNvPr id="5" name="Gerader Verbinder 4">
            <a:extLst>
              <a:ext uri="{FF2B5EF4-FFF2-40B4-BE49-F238E27FC236}">
                <a16:creationId xmlns:a16="http://schemas.microsoft.com/office/drawing/2014/main" id="{5662972D-EA4D-ADF9-8F4D-0722DF55FDC0}"/>
              </a:ext>
            </a:extLst>
          </p:cNvPr>
          <p:cNvCxnSpPr/>
          <p:nvPr/>
        </p:nvCxnSpPr>
        <p:spPr>
          <a:xfrm>
            <a:off x="570368" y="1602463"/>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395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67D49-A63A-C9E6-B8FD-7E03EC7C2C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DBECC0-466F-606B-226E-AB6D3F5D6AC6}"/>
              </a:ext>
            </a:extLst>
          </p:cNvPr>
          <p:cNvSpPr>
            <a:spLocks noGrp="1"/>
          </p:cNvSpPr>
          <p:nvPr>
            <p:ph type="title"/>
          </p:nvPr>
        </p:nvSpPr>
        <p:spPr>
          <a:xfrm>
            <a:off x="566928" y="650841"/>
            <a:ext cx="11058144" cy="1076821"/>
          </a:xfrm>
        </p:spPr>
        <p:txBody>
          <a:bodyPr>
            <a:normAutofit/>
          </a:bodyPr>
          <a:lstStyle/>
          <a:p>
            <a:r>
              <a:rPr lang="de-DE" sz="2800"/>
              <a:t>Session 1 – Historie, technischer Aufbau, Wirkungsweisen</a:t>
            </a:r>
          </a:p>
        </p:txBody>
      </p:sp>
      <p:sp>
        <p:nvSpPr>
          <p:cNvPr id="3" name="Inhaltsplatzhalter 2">
            <a:extLst>
              <a:ext uri="{FF2B5EF4-FFF2-40B4-BE49-F238E27FC236}">
                <a16:creationId xmlns:a16="http://schemas.microsoft.com/office/drawing/2014/main" id="{985F6653-6AF7-E92B-18F4-09FA0C70540A}"/>
              </a:ext>
            </a:extLst>
          </p:cNvPr>
          <p:cNvSpPr>
            <a:spLocks noGrp="1"/>
          </p:cNvSpPr>
          <p:nvPr>
            <p:ph idx="1"/>
          </p:nvPr>
        </p:nvSpPr>
        <p:spPr>
          <a:xfrm>
            <a:off x="566928" y="1495603"/>
            <a:ext cx="10515600" cy="4351338"/>
          </a:xfrm>
        </p:spPr>
        <p:txBody>
          <a:bodyPr>
            <a:normAutofit/>
          </a:bodyPr>
          <a:lstStyle/>
          <a:p>
            <a:pPr marL="342900" lvl="0" indent="-342900">
              <a:lnSpc>
                <a:spcPct val="110000"/>
              </a:lnSpc>
              <a:buFont typeface="Symbol" panose="05050102010706020507" pitchFamily="18" charset="2"/>
              <a:buChar char=""/>
            </a:pPr>
            <a:r>
              <a:rPr lang="de-DE" sz="2400" kern="100">
                <a:effectLst/>
                <a:latin typeface="Arial" panose="020B0604020202020204" pitchFamily="34" charset="0"/>
                <a:ea typeface="Arial" panose="020B0604020202020204" pitchFamily="34" charset="0"/>
                <a:cs typeface="Times New Roman" panose="02020603050405020304" pitchFamily="18" charset="0"/>
              </a:rPr>
              <a:t>Kurze Historie der (Bohr)Mud-Motoren un</a:t>
            </a:r>
            <a:r>
              <a:rPr lang="de-DE" sz="2400" kern="100">
                <a:ea typeface="Arial" panose="020B0604020202020204" pitchFamily="34" charset="0"/>
                <a:cs typeface="Times New Roman" panose="02020603050405020304" pitchFamily="18" charset="0"/>
              </a:rPr>
              <a:t>d Doppelbohrgestänge-Systeme</a:t>
            </a:r>
            <a:endParaRPr lang="de-DE" sz="2400" kern="100">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de-DE">
              <a:effectLst/>
              <a:latin typeface="Calibri" panose="020F0502020204030204" pitchFamily="34" charset="0"/>
              <a:ea typeface="Calibri" panose="020F0502020204030204" pitchFamily="34" charset="0"/>
            </a:endParaRPr>
          </a:p>
          <a:p>
            <a:endParaRPr lang="de-DE"/>
          </a:p>
        </p:txBody>
      </p:sp>
      <p:sp>
        <p:nvSpPr>
          <p:cNvPr id="4" name="Inhaltsplatzhalter 2">
            <a:extLst>
              <a:ext uri="{FF2B5EF4-FFF2-40B4-BE49-F238E27FC236}">
                <a16:creationId xmlns:a16="http://schemas.microsoft.com/office/drawing/2014/main" id="{6721E61E-8D1B-E209-BEC2-F0EB5E120774}"/>
              </a:ext>
            </a:extLst>
          </p:cNvPr>
          <p:cNvSpPr txBox="1">
            <a:spLocks/>
          </p:cNvSpPr>
          <p:nvPr/>
        </p:nvSpPr>
        <p:spPr>
          <a:xfrm>
            <a:off x="838200" y="2077628"/>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DE" sz="2000" b="1" dirty="0">
                <a:latin typeface="Arial"/>
                <a:ea typeface="Calibri"/>
                <a:cs typeface="Arial"/>
              </a:rPr>
              <a:t>Mud-Motoren</a:t>
            </a:r>
          </a:p>
          <a:p>
            <a:pPr lvl="1"/>
            <a:r>
              <a:rPr lang="de-DE" sz="2000" dirty="0">
                <a:latin typeface="Arial"/>
                <a:ea typeface="Calibri"/>
                <a:cs typeface="Arial"/>
              </a:rPr>
              <a:t>Im Jahre 1932 entwickelte </a:t>
            </a:r>
            <a:r>
              <a:rPr lang="de-DE" sz="2000" dirty="0" err="1">
                <a:latin typeface="Arial"/>
                <a:ea typeface="Calibri"/>
                <a:cs typeface="Arial"/>
              </a:rPr>
              <a:t>Moineau</a:t>
            </a:r>
            <a:r>
              <a:rPr lang="de-DE" sz="2000" dirty="0">
                <a:latin typeface="Arial"/>
                <a:ea typeface="Calibri"/>
                <a:cs typeface="Arial"/>
              </a:rPr>
              <a:t> die </a:t>
            </a:r>
            <a:r>
              <a:rPr lang="de-DE" sz="2000" dirty="0" err="1">
                <a:latin typeface="Arial"/>
                <a:ea typeface="Calibri"/>
                <a:cs typeface="Arial"/>
              </a:rPr>
              <a:t>Verdrängerpumpe</a:t>
            </a:r>
            <a:r>
              <a:rPr lang="de-DE" sz="2000" dirty="0">
                <a:latin typeface="Arial"/>
                <a:ea typeface="Calibri"/>
                <a:cs typeface="Arial"/>
              </a:rPr>
              <a:t> mit Stator und Rotor</a:t>
            </a:r>
          </a:p>
          <a:p>
            <a:pPr lvl="1"/>
            <a:r>
              <a:rPr lang="de-DE" sz="2000" dirty="0">
                <a:latin typeface="Arial"/>
                <a:ea typeface="Calibri"/>
                <a:cs typeface="Arial"/>
              </a:rPr>
              <a:t>Ende der 1960 Einsatz in der Tiefbohrtechnik</a:t>
            </a:r>
          </a:p>
          <a:p>
            <a:pPr lvl="1"/>
            <a:r>
              <a:rPr lang="de-DE" sz="2000" dirty="0">
                <a:latin typeface="Arial"/>
                <a:ea typeface="Calibri"/>
                <a:cs typeface="Arial"/>
              </a:rPr>
              <a:t>In der 1980 Standardwerkzeuge beim Richtbohren nach </a:t>
            </a:r>
            <a:r>
              <a:rPr lang="de-DE" sz="2000" dirty="0" err="1">
                <a:latin typeface="Arial"/>
                <a:ea typeface="Calibri"/>
                <a:cs typeface="Arial"/>
              </a:rPr>
              <a:t>Oil&amp;Gas</a:t>
            </a:r>
            <a:endParaRPr lang="de-DE" sz="2000" dirty="0">
              <a:latin typeface="Arial"/>
              <a:ea typeface="Calibri"/>
              <a:cs typeface="Arial"/>
            </a:endParaRPr>
          </a:p>
          <a:p>
            <a:pPr lvl="1"/>
            <a:r>
              <a:rPr lang="de-DE" sz="2000" dirty="0">
                <a:latin typeface="Arial"/>
                <a:ea typeface="Calibri"/>
                <a:cs typeface="Arial"/>
              </a:rPr>
              <a:t>Mud-Motoren bei HDD seit ca. 1980</a:t>
            </a:r>
          </a:p>
          <a:p>
            <a:pPr marL="457200" lvl="1" indent="0">
              <a:buNone/>
            </a:pPr>
            <a:r>
              <a:rPr lang="de-DE" sz="2000" dirty="0">
                <a:latin typeface="Arial"/>
                <a:ea typeface="Calibri"/>
                <a:cs typeface="Arial"/>
              </a:rPr>
              <a:t>		</a:t>
            </a:r>
          </a:p>
          <a:p>
            <a:pPr>
              <a:buFont typeface="Wingdings" panose="05000000000000000000" pitchFamily="2" charset="2"/>
              <a:buChar char="§"/>
            </a:pPr>
            <a:r>
              <a:rPr lang="de-DE" sz="2000" b="1" dirty="0">
                <a:latin typeface="Arial"/>
                <a:ea typeface="Calibri"/>
                <a:cs typeface="Arial"/>
              </a:rPr>
              <a:t>Doppelbohrgestänge-Systeme</a:t>
            </a:r>
          </a:p>
          <a:p>
            <a:pPr lvl="1"/>
            <a:r>
              <a:rPr lang="de-DE" sz="2000" dirty="0">
                <a:latin typeface="Arial"/>
                <a:ea typeface="Calibri"/>
                <a:cs typeface="Arial"/>
              </a:rPr>
              <a:t>Erster HDD-Gerätehersteller Ditch </a:t>
            </a:r>
            <a:r>
              <a:rPr lang="de-DE" sz="2000" dirty="0" err="1">
                <a:latin typeface="Arial"/>
                <a:ea typeface="Calibri"/>
                <a:cs typeface="Arial"/>
              </a:rPr>
              <a:t>Witch</a:t>
            </a:r>
            <a:r>
              <a:rPr lang="de-DE" sz="2000" dirty="0">
                <a:latin typeface="Arial"/>
                <a:ea typeface="Calibri"/>
                <a:cs typeface="Arial"/>
              </a:rPr>
              <a:t>, Mitte der 1990er Jahre</a:t>
            </a:r>
          </a:p>
          <a:p>
            <a:pPr lvl="1"/>
            <a:r>
              <a:rPr lang="de-DE" sz="2000" dirty="0">
                <a:latin typeface="Arial"/>
                <a:ea typeface="Calibri"/>
                <a:cs typeface="Arial"/>
              </a:rPr>
              <a:t>Andere Hersteller entwickeln Doppelbohrgestänge-Systeme</a:t>
            </a:r>
          </a:p>
          <a:p>
            <a:pPr lvl="1"/>
            <a:r>
              <a:rPr lang="de-DE" sz="2000" dirty="0">
                <a:latin typeface="Arial"/>
                <a:ea typeface="Calibri"/>
                <a:cs typeface="Arial"/>
              </a:rPr>
              <a:t>Dominant beim Felsbohren mit Bohranlagen bis 30 t Zugkraft</a:t>
            </a:r>
          </a:p>
          <a:p>
            <a:pPr lvl="1"/>
            <a:r>
              <a:rPr lang="de-DE" sz="2000" dirty="0">
                <a:latin typeface="Arial"/>
                <a:ea typeface="Calibri"/>
                <a:cs typeface="Arial"/>
              </a:rPr>
              <a:t>Mittlerweile auch bei Bohranlagen bis 60 t Zugkraft</a:t>
            </a:r>
          </a:p>
          <a:p>
            <a:pPr>
              <a:buFontTx/>
              <a:buChar char="-"/>
            </a:pPr>
            <a:endParaRPr lang="de-DE" dirty="0">
              <a:latin typeface="Calibri" panose="020F0502020204030204" pitchFamily="34" charset="0"/>
              <a:ea typeface="Calibri" panose="020F0502020204030204" pitchFamily="34" charset="0"/>
            </a:endParaRPr>
          </a:p>
          <a:p>
            <a:endParaRPr lang="de-DE" dirty="0"/>
          </a:p>
        </p:txBody>
      </p:sp>
      <p:cxnSp>
        <p:nvCxnSpPr>
          <p:cNvPr id="5" name="Gerader Verbinder 4">
            <a:extLst>
              <a:ext uri="{FF2B5EF4-FFF2-40B4-BE49-F238E27FC236}">
                <a16:creationId xmlns:a16="http://schemas.microsoft.com/office/drawing/2014/main" id="{7C448A17-7C7C-CC0B-5D33-B6EFEF8353AA}"/>
              </a:ext>
            </a:extLst>
          </p:cNvPr>
          <p:cNvCxnSpPr/>
          <p:nvPr/>
        </p:nvCxnSpPr>
        <p:spPr>
          <a:xfrm>
            <a:off x="566928" y="1325372"/>
            <a:ext cx="109909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91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2021_DCA_IRO_Oldenburg_Template</Template>
  <TotalTime>0</TotalTime>
  <Words>3965</Words>
  <Application>Microsoft Office PowerPoint</Application>
  <PresentationFormat>Breitbild</PresentationFormat>
  <Paragraphs>979</Paragraphs>
  <Slides>71</Slides>
  <Notes>3</Notes>
  <HiddenSlides>0</HiddenSlides>
  <MMClips>0</MMClips>
  <ScaleCrop>false</ScaleCrop>
  <HeadingPairs>
    <vt:vector size="6" baseType="variant">
      <vt:variant>
        <vt:lpstr>Verwendete Schriftarten</vt:lpstr>
      </vt:variant>
      <vt:variant>
        <vt:i4>6</vt:i4>
      </vt:variant>
      <vt:variant>
        <vt:lpstr>Design</vt:lpstr>
      </vt:variant>
      <vt:variant>
        <vt:i4>3</vt:i4>
      </vt:variant>
      <vt:variant>
        <vt:lpstr>Folientitel</vt:lpstr>
      </vt:variant>
      <vt:variant>
        <vt:i4>71</vt:i4>
      </vt:variant>
    </vt:vector>
  </HeadingPairs>
  <TitlesOfParts>
    <vt:vector size="80" baseType="lpstr">
      <vt:lpstr>Arial</vt:lpstr>
      <vt:lpstr>Calibri</vt:lpstr>
      <vt:lpstr>Courier New</vt:lpstr>
      <vt:lpstr>Symbol</vt:lpstr>
      <vt:lpstr>Times New Roman</vt:lpstr>
      <vt:lpstr>Wingdings</vt:lpstr>
      <vt:lpstr>Benutzerdefiniertes Design</vt:lpstr>
      <vt:lpstr>1_Benutzerdefiniertes Design</vt:lpstr>
      <vt:lpstr>Benutzerdefiniertes Design</vt:lpstr>
      <vt:lpstr>DCA  Mitgliederforum 2025</vt:lpstr>
      <vt:lpstr>PowerPoint-Präsentation</vt:lpstr>
      <vt:lpstr>Erläuterungsschreiben und Disclaimer</vt:lpstr>
      <vt:lpstr>Erläuterungsschreiben und Disclaimer</vt:lpstr>
      <vt:lpstr>Ablauf </vt:lpstr>
      <vt:lpstr>Begrüßung und Einleitung </vt:lpstr>
      <vt:lpstr>Agenda</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 </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1 – Historie, technischer Aufbau, Wirkungsweisen</vt:lpstr>
      <vt:lpstr>Session 2 – Messverfahren/Ortungsverfahren im Vergleich</vt:lpstr>
      <vt:lpstr>Session 2 – Messverfahren/Ortungsverfahren im Vergleich</vt:lpstr>
      <vt:lpstr>Session 2 – Messverfahren/Ortungsverfahren im Vergleich</vt:lpstr>
      <vt:lpstr>Session 2 – Messverfahren/Ortungsverfahren im Vergleich</vt:lpstr>
      <vt:lpstr>Session 2 – Messverfahren/Ortungsverfahren im Vergleich</vt:lpstr>
      <vt:lpstr>Session 2 – Messverfahren/Ortungsverfahren im Vergleich</vt:lpstr>
      <vt:lpstr>Session 2 – Messverfahren/Ortungsverfahren im Vergleich</vt:lpstr>
      <vt:lpstr>Session 2 – Messverfahren/Ortungsverfahren im Vergleich</vt:lpstr>
      <vt:lpstr>Session 2 – Messverfahren/Ortungsverfahren im Vergleich</vt:lpstr>
      <vt:lpstr>Session 2 – Messverfahren/Ortungsverfahren im Vergleich</vt:lpstr>
      <vt:lpstr>Session 2 – Messverfahren/Ortungsverfahren im Vergleich</vt:lpstr>
      <vt:lpstr>Session 3 – Bohrspülung und Bohrlochhydraulik    </vt:lpstr>
      <vt:lpstr>Session 3 – Bohrspülung und Bohrlochhydraulik    </vt:lpstr>
      <vt:lpstr>Session 3 – Bohrspülung und Bohrlochhydraulik    </vt:lpstr>
      <vt:lpstr>Session 3 – Bohrspülung und Bohrlochhydraulik    </vt:lpstr>
      <vt:lpstr>Session 3 – Bohrspülung und Bohrlochhydraulik    </vt:lpstr>
      <vt:lpstr>Session 3 – Bohrspülung und Bohrlochhydraulik    </vt:lpstr>
      <vt:lpstr>Session 3 – Bohrspülung und Bohrlochhydraulik    </vt:lpstr>
      <vt:lpstr>Session 3 – Bohrspülung und Bohrlochhydraulik    </vt:lpstr>
      <vt:lpstr>Session 3 – Bohrspülung und Bohrlochhydraulik    </vt:lpstr>
      <vt:lpstr>Session 4 – Vergleichstabelle/Unterscheidungsmatrix und Projektbeispiele    </vt:lpstr>
      <vt:lpstr>Session 4 – Vergleichstabelle/Unterscheidungsmatrix</vt:lpstr>
      <vt:lpstr>Session 4 – Vergleichstabelle/Unterscheidungsmatrix</vt:lpstr>
      <vt:lpstr>Session 4 – Vergleichstabelle/Unterscheidungsmatrix</vt:lpstr>
      <vt:lpstr>Session 4 – Projektbeispiele</vt:lpstr>
      <vt:lpstr>Crossings Eubigheimer Valley plan view</vt:lpstr>
      <vt:lpstr>Crossings Eubigheimer Valley cross section</vt:lpstr>
      <vt:lpstr>Crossings Eubigheimer Valley geology </vt:lpstr>
      <vt:lpstr>Projekt SuedLink, Crossings Eubigheimer Valley </vt:lpstr>
      <vt:lpstr>Rockmaster (double- rod) mit walk-over-system </vt:lpstr>
      <vt:lpstr>„New“ walk-over-system (from U.S.) in action</vt:lpstr>
      <vt:lpstr>Mud separation with centrifuge</vt:lpstr>
      <vt:lpstr>2nd rig for works on job site</vt:lpstr>
      <vt:lpstr>As-Built – Nachvermessung mit Kreiselkompass</vt:lpstr>
      <vt:lpstr>As-Built – Nachvermessung mit Kreiselkompass</vt:lpstr>
      <vt:lpstr>As-Built – Nachvermessung mit Kreiselkompass</vt:lpstr>
      <vt:lpstr>As-Built – Nachvermessung mit Kreiselkompass</vt:lpstr>
      <vt:lpstr>Session 4 – Projektbeispiele</vt:lpstr>
      <vt:lpstr>Hangbohrung 560 m Ditch Witch JT 100 mit walk-over-Ortungsverfahren </vt:lpstr>
      <vt:lpstr>Hangbohrung 560 m Ditch Witch JT 100 mit walk-over-Ortungsverfahren </vt:lpstr>
      <vt:lpstr>Hangbohrung 560 m Ditch Witch JT 100 mit walk-over-Ortungsverfahren </vt:lpstr>
      <vt:lpstr>Hangbohrung 560 m Ditch Witch JT 100 mit walk-over-Ortungsverfahren </vt:lpstr>
      <vt:lpstr>Hangbohrung 560 m Ditch Witch JT 100 mit walk-over-Ortungsverfahren </vt:lpstr>
      <vt:lpstr>Hangbohrung 560 m Ditch Witch JT 100 mit walk-over-Ortungsverfahren </vt:lpstr>
      <vt:lpstr>Abschlussdiskussion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Blania, J.</dc:creator>
  <cp:lastModifiedBy>Antje Quante</cp:lastModifiedBy>
  <cp:revision>75</cp:revision>
  <cp:lastPrinted>2025-03-17T13:12:40Z</cp:lastPrinted>
  <dcterms:created xsi:type="dcterms:W3CDTF">2021-10-15T10:01:37Z</dcterms:created>
  <dcterms:modified xsi:type="dcterms:W3CDTF">2025-06-17T07:37:23Z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e118e09-08be-4360-a815-3fc29828016d_Enabled">
    <vt:lpwstr>true</vt:lpwstr>
  </property>
  <property fmtid="{D5CDD505-2E9C-101B-9397-08002B2CF9AE}" pid="3" name="MSIP_Label_6e118e09-08be-4360-a815-3fc29828016d_SetDate">
    <vt:lpwstr>2024-02-29T22:43:52Z</vt:lpwstr>
  </property>
  <property fmtid="{D5CDD505-2E9C-101B-9397-08002B2CF9AE}" pid="4" name="MSIP_Label_6e118e09-08be-4360-a815-3fc29828016d_Method">
    <vt:lpwstr>Standard</vt:lpwstr>
  </property>
  <property fmtid="{D5CDD505-2E9C-101B-9397-08002B2CF9AE}" pid="5" name="MSIP_Label_6e118e09-08be-4360-a815-3fc29828016d_Name">
    <vt:lpwstr>Internal</vt:lpwstr>
  </property>
  <property fmtid="{D5CDD505-2E9C-101B-9397-08002B2CF9AE}" pid="6" name="MSIP_Label_6e118e09-08be-4360-a815-3fc29828016d_SiteId">
    <vt:lpwstr>15b734ef-4a07-47e7-90f4-22cc84a7af23</vt:lpwstr>
  </property>
  <property fmtid="{D5CDD505-2E9C-101B-9397-08002B2CF9AE}" pid="7" name="MSIP_Label_6e118e09-08be-4360-a815-3fc29828016d_ActionId">
    <vt:lpwstr>ba630b83-944a-4d17-9db4-b8e9afc165ab</vt:lpwstr>
  </property>
  <property fmtid="{D5CDD505-2E9C-101B-9397-08002B2CF9AE}" pid="8" name="MSIP_Label_6e118e09-08be-4360-a815-3fc29828016d_ContentBits">
    <vt:lpwstr>0</vt:lpwstr>
  </property>
</Properties>
</file>